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8"/>
  </p:notesMasterIdLst>
  <p:sldIdLst>
    <p:sldId id="256" r:id="rId2"/>
    <p:sldId id="257" r:id="rId3"/>
    <p:sldId id="278" r:id="rId4"/>
    <p:sldId id="284" r:id="rId5"/>
    <p:sldId id="271" r:id="rId6"/>
    <p:sldId id="276" r:id="rId7"/>
    <p:sldId id="272" r:id="rId8"/>
    <p:sldId id="282" r:id="rId9"/>
    <p:sldId id="286" r:id="rId10"/>
    <p:sldId id="285" r:id="rId11"/>
    <p:sldId id="287" r:id="rId12"/>
    <p:sldId id="283" r:id="rId13"/>
    <p:sldId id="258" r:id="rId14"/>
    <p:sldId id="259" r:id="rId15"/>
    <p:sldId id="280" r:id="rId16"/>
    <p:sldId id="281" r:id="rId17"/>
    <p:sldId id="260" r:id="rId18"/>
    <p:sldId id="263" r:id="rId19"/>
    <p:sldId id="265" r:id="rId20"/>
    <p:sldId id="289" r:id="rId21"/>
    <p:sldId id="293" r:id="rId22"/>
    <p:sldId id="291" r:id="rId23"/>
    <p:sldId id="292" r:id="rId24"/>
    <p:sldId id="290" r:id="rId25"/>
    <p:sldId id="294" r:id="rId26"/>
    <p:sldId id="297" r:id="rId27"/>
    <p:sldId id="298" r:id="rId28"/>
    <p:sldId id="299" r:id="rId29"/>
    <p:sldId id="302" r:id="rId30"/>
    <p:sldId id="305" r:id="rId31"/>
    <p:sldId id="304" r:id="rId32"/>
    <p:sldId id="306" r:id="rId33"/>
    <p:sldId id="303" r:id="rId34"/>
    <p:sldId id="307" r:id="rId35"/>
    <p:sldId id="308" r:id="rId36"/>
    <p:sldId id="309" r:id="rId37"/>
    <p:sldId id="318" r:id="rId38"/>
    <p:sldId id="323" r:id="rId39"/>
    <p:sldId id="319" r:id="rId40"/>
    <p:sldId id="320" r:id="rId41"/>
    <p:sldId id="321" r:id="rId42"/>
    <p:sldId id="322" r:id="rId43"/>
    <p:sldId id="325" r:id="rId44"/>
    <p:sldId id="317" r:id="rId45"/>
    <p:sldId id="314" r:id="rId46"/>
    <p:sldId id="324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574" autoAdjust="0"/>
  </p:normalViewPr>
  <p:slideViewPr>
    <p:cSldViewPr>
      <p:cViewPr varScale="1">
        <p:scale>
          <a:sx n="47" d="100"/>
          <a:sy n="47" d="100"/>
        </p:scale>
        <p:origin x="-131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w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719F6-D148-43D9-BECB-2EFE6ED24742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01323FA5-0110-4924-B3E8-D29FF9BC9139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Ética em Pesquisa como início do caminho   </a:t>
          </a:r>
          <a:endParaRPr lang="pt-BR" b="1" dirty="0">
            <a:solidFill>
              <a:srgbClr val="002060"/>
            </a:solidFill>
          </a:endParaRPr>
        </a:p>
      </dgm:t>
    </dgm:pt>
    <dgm:pt modelId="{CCBA40F0-A3DD-4A99-A5CC-9A653C5A36B6}" type="parTrans" cxnId="{CC309431-AFB8-431D-8426-A4467EC78A6A}">
      <dgm:prSet/>
      <dgm:spPr/>
      <dgm:t>
        <a:bodyPr/>
        <a:lstStyle/>
        <a:p>
          <a:endParaRPr lang="pt-BR"/>
        </a:p>
      </dgm:t>
    </dgm:pt>
    <dgm:pt modelId="{43B2A492-451D-409E-B446-CB968AFE9700}" type="sibTrans" cxnId="{CC309431-AFB8-431D-8426-A4467EC78A6A}">
      <dgm:prSet/>
      <dgm:spPr/>
      <dgm:t>
        <a:bodyPr/>
        <a:lstStyle/>
        <a:p>
          <a:endParaRPr lang="pt-BR"/>
        </a:p>
      </dgm:t>
    </dgm:pt>
    <dgm:pt modelId="{7BB12A73-A999-43EF-AB79-7B6D3C1A412B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Embrião do Problema de Pesquisa</a:t>
          </a:r>
          <a:endParaRPr lang="pt-BR" b="1" dirty="0">
            <a:solidFill>
              <a:srgbClr val="002060"/>
            </a:solidFill>
          </a:endParaRPr>
        </a:p>
      </dgm:t>
    </dgm:pt>
    <dgm:pt modelId="{67E8A73A-8864-481B-892A-99957FB649E0}" type="parTrans" cxnId="{0F4CAE3E-2B88-45C3-A278-DD09C6E45C34}">
      <dgm:prSet/>
      <dgm:spPr/>
      <dgm:t>
        <a:bodyPr/>
        <a:lstStyle/>
        <a:p>
          <a:endParaRPr lang="pt-BR"/>
        </a:p>
      </dgm:t>
    </dgm:pt>
    <dgm:pt modelId="{F413E574-163C-4DB5-858C-6D2062A0DEE0}" type="sibTrans" cxnId="{0F4CAE3E-2B88-45C3-A278-DD09C6E45C34}">
      <dgm:prSet/>
      <dgm:spPr/>
      <dgm:t>
        <a:bodyPr/>
        <a:lstStyle/>
        <a:p>
          <a:endParaRPr lang="pt-BR"/>
        </a:p>
      </dgm:t>
    </dgm:pt>
    <dgm:pt modelId="{3D938B0D-B975-4BFA-AD9E-270415FC2A14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Fontes de Pesquisa Científica e Busca com Descritores da BIREME</a:t>
          </a:r>
          <a:endParaRPr lang="pt-BR" b="1" dirty="0">
            <a:solidFill>
              <a:srgbClr val="002060"/>
            </a:solidFill>
          </a:endParaRPr>
        </a:p>
      </dgm:t>
    </dgm:pt>
    <dgm:pt modelId="{BC535DD0-F0C0-4496-98BA-10A5CB7ECDD7}" type="parTrans" cxnId="{E38C42ED-1F75-437F-AD19-638CD0E5F3AE}">
      <dgm:prSet/>
      <dgm:spPr/>
      <dgm:t>
        <a:bodyPr/>
        <a:lstStyle/>
        <a:p>
          <a:endParaRPr lang="pt-BR"/>
        </a:p>
      </dgm:t>
    </dgm:pt>
    <dgm:pt modelId="{19C85D04-FB6F-491A-A861-230B424B5309}" type="sibTrans" cxnId="{E38C42ED-1F75-437F-AD19-638CD0E5F3AE}">
      <dgm:prSet/>
      <dgm:spPr/>
      <dgm:t>
        <a:bodyPr/>
        <a:lstStyle/>
        <a:p>
          <a:endParaRPr lang="pt-BR"/>
        </a:p>
      </dgm:t>
    </dgm:pt>
    <dgm:pt modelId="{E76057C2-23B2-4ADF-B828-1FBE3000AA88}" type="pres">
      <dgm:prSet presAssocID="{558719F6-D148-43D9-BECB-2EFE6ED24742}" presName="linearFlow" presStyleCnt="0">
        <dgm:presLayoutVars>
          <dgm:dir/>
          <dgm:resizeHandles val="exact"/>
        </dgm:presLayoutVars>
      </dgm:prSet>
      <dgm:spPr/>
    </dgm:pt>
    <dgm:pt modelId="{1A363760-1C2F-430D-B68E-68A526253C5C}" type="pres">
      <dgm:prSet presAssocID="{01323FA5-0110-4924-B3E8-D29FF9BC9139}" presName="composite" presStyleCnt="0"/>
      <dgm:spPr/>
    </dgm:pt>
    <dgm:pt modelId="{55CAEC3E-8E90-44A4-9B0D-D1B22E504129}" type="pres">
      <dgm:prSet presAssocID="{01323FA5-0110-4924-B3E8-D29FF9BC913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D95D38-2413-4677-A446-1394BB3EF478}" type="pres">
      <dgm:prSet presAssocID="{01323FA5-0110-4924-B3E8-D29FF9BC913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E43857-5B26-49C5-8AE8-D5430879B00B}" type="pres">
      <dgm:prSet presAssocID="{43B2A492-451D-409E-B446-CB968AFE9700}" presName="spacing" presStyleCnt="0"/>
      <dgm:spPr/>
    </dgm:pt>
    <dgm:pt modelId="{2067A530-7B5E-4DA5-B9DC-48B957478300}" type="pres">
      <dgm:prSet presAssocID="{7BB12A73-A999-43EF-AB79-7B6D3C1A412B}" presName="composite" presStyleCnt="0"/>
      <dgm:spPr/>
    </dgm:pt>
    <dgm:pt modelId="{F6B03C01-A8CB-4925-9A2A-C3F81DABCBB0}" type="pres">
      <dgm:prSet presAssocID="{7BB12A73-A999-43EF-AB79-7B6D3C1A412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74BF70-AC08-4903-8CFC-90E367EC891E}" type="pres">
      <dgm:prSet presAssocID="{7BB12A73-A999-43EF-AB79-7B6D3C1A412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7E46C-A0EF-406B-B2D0-30F08AFB1C6C}" type="pres">
      <dgm:prSet presAssocID="{F413E574-163C-4DB5-858C-6D2062A0DEE0}" presName="spacing" presStyleCnt="0"/>
      <dgm:spPr/>
    </dgm:pt>
    <dgm:pt modelId="{2C378274-47FB-4525-90E7-C9CCD6297391}" type="pres">
      <dgm:prSet presAssocID="{3D938B0D-B975-4BFA-AD9E-270415FC2A14}" presName="composite" presStyleCnt="0"/>
      <dgm:spPr/>
    </dgm:pt>
    <dgm:pt modelId="{1BC3B847-26F9-41F4-B124-AE5472042B45}" type="pres">
      <dgm:prSet presAssocID="{3D938B0D-B975-4BFA-AD9E-270415FC2A1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C4A2588-138A-4A29-BA94-DA603BC9D65A}" type="pres">
      <dgm:prSet presAssocID="{3D938B0D-B975-4BFA-AD9E-270415FC2A1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8C42ED-1F75-437F-AD19-638CD0E5F3AE}" srcId="{558719F6-D148-43D9-BECB-2EFE6ED24742}" destId="{3D938B0D-B975-4BFA-AD9E-270415FC2A14}" srcOrd="2" destOrd="0" parTransId="{BC535DD0-F0C0-4496-98BA-10A5CB7ECDD7}" sibTransId="{19C85D04-FB6F-491A-A861-230B424B5309}"/>
    <dgm:cxn modelId="{87480C5B-F052-41C1-A9C4-6225C4F0FA53}" type="presOf" srcId="{01323FA5-0110-4924-B3E8-D29FF9BC9139}" destId="{6AD95D38-2413-4677-A446-1394BB3EF478}" srcOrd="0" destOrd="0" presId="urn:microsoft.com/office/officeart/2005/8/layout/vList3"/>
    <dgm:cxn modelId="{F025D6EE-DBF0-4E04-A77A-D2ADED5478A0}" type="presOf" srcId="{558719F6-D148-43D9-BECB-2EFE6ED24742}" destId="{E76057C2-23B2-4ADF-B828-1FBE3000AA88}" srcOrd="0" destOrd="0" presId="urn:microsoft.com/office/officeart/2005/8/layout/vList3"/>
    <dgm:cxn modelId="{AF7E9800-A459-41F2-A656-143C7396EE16}" type="presOf" srcId="{7BB12A73-A999-43EF-AB79-7B6D3C1A412B}" destId="{7F74BF70-AC08-4903-8CFC-90E367EC891E}" srcOrd="0" destOrd="0" presId="urn:microsoft.com/office/officeart/2005/8/layout/vList3"/>
    <dgm:cxn modelId="{CC309431-AFB8-431D-8426-A4467EC78A6A}" srcId="{558719F6-D148-43D9-BECB-2EFE6ED24742}" destId="{01323FA5-0110-4924-B3E8-D29FF9BC9139}" srcOrd="0" destOrd="0" parTransId="{CCBA40F0-A3DD-4A99-A5CC-9A653C5A36B6}" sibTransId="{43B2A492-451D-409E-B446-CB968AFE9700}"/>
    <dgm:cxn modelId="{0F4CAE3E-2B88-45C3-A278-DD09C6E45C34}" srcId="{558719F6-D148-43D9-BECB-2EFE6ED24742}" destId="{7BB12A73-A999-43EF-AB79-7B6D3C1A412B}" srcOrd="1" destOrd="0" parTransId="{67E8A73A-8864-481B-892A-99957FB649E0}" sibTransId="{F413E574-163C-4DB5-858C-6D2062A0DEE0}"/>
    <dgm:cxn modelId="{FE9B8751-6869-4AF9-AA74-1F2CA1B31340}" type="presOf" srcId="{3D938B0D-B975-4BFA-AD9E-270415FC2A14}" destId="{8C4A2588-138A-4A29-BA94-DA603BC9D65A}" srcOrd="0" destOrd="0" presId="urn:microsoft.com/office/officeart/2005/8/layout/vList3"/>
    <dgm:cxn modelId="{E5B1A7C6-E2FB-45B1-B930-16B79C242CDC}" type="presParOf" srcId="{E76057C2-23B2-4ADF-B828-1FBE3000AA88}" destId="{1A363760-1C2F-430D-B68E-68A526253C5C}" srcOrd="0" destOrd="0" presId="urn:microsoft.com/office/officeart/2005/8/layout/vList3"/>
    <dgm:cxn modelId="{642380CF-062E-4EE7-BE78-ABC78152CB54}" type="presParOf" srcId="{1A363760-1C2F-430D-B68E-68A526253C5C}" destId="{55CAEC3E-8E90-44A4-9B0D-D1B22E504129}" srcOrd="0" destOrd="0" presId="urn:microsoft.com/office/officeart/2005/8/layout/vList3"/>
    <dgm:cxn modelId="{8D05301F-F52B-4CC0-94D1-E322E0EFA2C4}" type="presParOf" srcId="{1A363760-1C2F-430D-B68E-68A526253C5C}" destId="{6AD95D38-2413-4677-A446-1394BB3EF478}" srcOrd="1" destOrd="0" presId="urn:microsoft.com/office/officeart/2005/8/layout/vList3"/>
    <dgm:cxn modelId="{84D48823-DBF1-49AD-9A83-258095DEDD87}" type="presParOf" srcId="{E76057C2-23B2-4ADF-B828-1FBE3000AA88}" destId="{6CE43857-5B26-49C5-8AE8-D5430879B00B}" srcOrd="1" destOrd="0" presId="urn:microsoft.com/office/officeart/2005/8/layout/vList3"/>
    <dgm:cxn modelId="{53B62F22-4C3E-42A8-8A2F-E0C13631DEDA}" type="presParOf" srcId="{E76057C2-23B2-4ADF-B828-1FBE3000AA88}" destId="{2067A530-7B5E-4DA5-B9DC-48B957478300}" srcOrd="2" destOrd="0" presId="urn:microsoft.com/office/officeart/2005/8/layout/vList3"/>
    <dgm:cxn modelId="{615B9155-0EF4-43ED-BB80-E223AAF648A8}" type="presParOf" srcId="{2067A530-7B5E-4DA5-B9DC-48B957478300}" destId="{F6B03C01-A8CB-4925-9A2A-C3F81DABCBB0}" srcOrd="0" destOrd="0" presId="urn:microsoft.com/office/officeart/2005/8/layout/vList3"/>
    <dgm:cxn modelId="{F11552EE-E6E6-4B60-AFD7-E9ABF60A3F77}" type="presParOf" srcId="{2067A530-7B5E-4DA5-B9DC-48B957478300}" destId="{7F74BF70-AC08-4903-8CFC-90E367EC891E}" srcOrd="1" destOrd="0" presId="urn:microsoft.com/office/officeart/2005/8/layout/vList3"/>
    <dgm:cxn modelId="{B2857C3D-04A6-499C-BAAE-B08D4F48503D}" type="presParOf" srcId="{E76057C2-23B2-4ADF-B828-1FBE3000AA88}" destId="{BFD7E46C-A0EF-406B-B2D0-30F08AFB1C6C}" srcOrd="3" destOrd="0" presId="urn:microsoft.com/office/officeart/2005/8/layout/vList3"/>
    <dgm:cxn modelId="{1170C64C-26D6-471A-ACCA-78055DA324B4}" type="presParOf" srcId="{E76057C2-23B2-4ADF-B828-1FBE3000AA88}" destId="{2C378274-47FB-4525-90E7-C9CCD6297391}" srcOrd="4" destOrd="0" presId="urn:microsoft.com/office/officeart/2005/8/layout/vList3"/>
    <dgm:cxn modelId="{D1645912-5625-4650-896D-E04DF6539820}" type="presParOf" srcId="{2C378274-47FB-4525-90E7-C9CCD6297391}" destId="{1BC3B847-26F9-41F4-B124-AE5472042B45}" srcOrd="0" destOrd="0" presId="urn:microsoft.com/office/officeart/2005/8/layout/vList3"/>
    <dgm:cxn modelId="{3151CF99-6C31-457E-B210-6444D55304BC}" type="presParOf" srcId="{2C378274-47FB-4525-90E7-C9CCD6297391}" destId="{8C4A2588-138A-4A29-BA94-DA603BC9D6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719F6-D148-43D9-BECB-2EFE6ED2474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01323FA5-0110-4924-B3E8-D29FF9BC9139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Revisão de Literatura Exploratória: </a:t>
          </a:r>
          <a:r>
            <a:rPr lang="pt-BR" dirty="0" smtClean="0">
              <a:solidFill>
                <a:srgbClr val="002060"/>
              </a:solidFill>
            </a:rPr>
            <a:t>clareza do problema escolhido   </a:t>
          </a:r>
          <a:endParaRPr lang="pt-BR" dirty="0">
            <a:solidFill>
              <a:srgbClr val="002060"/>
            </a:solidFill>
          </a:endParaRPr>
        </a:p>
      </dgm:t>
    </dgm:pt>
    <dgm:pt modelId="{CCBA40F0-A3DD-4A99-A5CC-9A653C5A36B6}" type="parTrans" cxnId="{CC309431-AFB8-431D-8426-A4467EC78A6A}">
      <dgm:prSet/>
      <dgm:spPr/>
      <dgm:t>
        <a:bodyPr/>
        <a:lstStyle/>
        <a:p>
          <a:endParaRPr lang="pt-BR"/>
        </a:p>
      </dgm:t>
    </dgm:pt>
    <dgm:pt modelId="{43B2A492-451D-409E-B446-CB968AFE9700}" type="sibTrans" cxnId="{CC309431-AFB8-431D-8426-A4467EC78A6A}">
      <dgm:prSet/>
      <dgm:spPr/>
      <dgm:t>
        <a:bodyPr/>
        <a:lstStyle/>
        <a:p>
          <a:endParaRPr lang="pt-BR"/>
        </a:p>
      </dgm:t>
    </dgm:pt>
    <dgm:pt modelId="{7BB12A73-A999-43EF-AB79-7B6D3C1A412B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Revisão de Literatura: </a:t>
          </a:r>
          <a:r>
            <a:rPr lang="pt-BR" b="0" dirty="0" smtClean="0">
              <a:solidFill>
                <a:srgbClr val="002060"/>
              </a:solidFill>
            </a:rPr>
            <a:t>referencial teórico </a:t>
          </a:r>
          <a:endParaRPr lang="pt-BR" b="0" dirty="0">
            <a:solidFill>
              <a:srgbClr val="002060"/>
            </a:solidFill>
          </a:endParaRPr>
        </a:p>
      </dgm:t>
    </dgm:pt>
    <dgm:pt modelId="{67E8A73A-8864-481B-892A-99957FB649E0}" type="parTrans" cxnId="{0F4CAE3E-2B88-45C3-A278-DD09C6E45C34}">
      <dgm:prSet/>
      <dgm:spPr/>
      <dgm:t>
        <a:bodyPr/>
        <a:lstStyle/>
        <a:p>
          <a:endParaRPr lang="pt-BR"/>
        </a:p>
      </dgm:t>
    </dgm:pt>
    <dgm:pt modelId="{F413E574-163C-4DB5-858C-6D2062A0DEE0}" type="sibTrans" cxnId="{0F4CAE3E-2B88-45C3-A278-DD09C6E45C34}">
      <dgm:prSet/>
      <dgm:spPr/>
      <dgm:t>
        <a:bodyPr/>
        <a:lstStyle/>
        <a:p>
          <a:endParaRPr lang="pt-BR"/>
        </a:p>
      </dgm:t>
    </dgm:pt>
    <dgm:pt modelId="{3D938B0D-B975-4BFA-AD9E-270415FC2A14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Citação e Referência</a:t>
          </a:r>
          <a:endParaRPr lang="pt-BR" b="1" dirty="0">
            <a:solidFill>
              <a:srgbClr val="002060"/>
            </a:solidFill>
          </a:endParaRPr>
        </a:p>
      </dgm:t>
    </dgm:pt>
    <dgm:pt modelId="{BC535DD0-F0C0-4496-98BA-10A5CB7ECDD7}" type="parTrans" cxnId="{E38C42ED-1F75-437F-AD19-638CD0E5F3AE}">
      <dgm:prSet/>
      <dgm:spPr/>
      <dgm:t>
        <a:bodyPr/>
        <a:lstStyle/>
        <a:p>
          <a:endParaRPr lang="pt-BR"/>
        </a:p>
      </dgm:t>
    </dgm:pt>
    <dgm:pt modelId="{19C85D04-FB6F-491A-A861-230B424B5309}" type="sibTrans" cxnId="{E38C42ED-1F75-437F-AD19-638CD0E5F3AE}">
      <dgm:prSet/>
      <dgm:spPr/>
      <dgm:t>
        <a:bodyPr/>
        <a:lstStyle/>
        <a:p>
          <a:endParaRPr lang="pt-BR"/>
        </a:p>
      </dgm:t>
    </dgm:pt>
    <dgm:pt modelId="{E76057C2-23B2-4ADF-B828-1FBE3000AA88}" type="pres">
      <dgm:prSet presAssocID="{558719F6-D148-43D9-BECB-2EFE6ED24742}" presName="linearFlow" presStyleCnt="0">
        <dgm:presLayoutVars>
          <dgm:dir/>
          <dgm:resizeHandles val="exact"/>
        </dgm:presLayoutVars>
      </dgm:prSet>
      <dgm:spPr/>
    </dgm:pt>
    <dgm:pt modelId="{1A363760-1C2F-430D-B68E-68A526253C5C}" type="pres">
      <dgm:prSet presAssocID="{01323FA5-0110-4924-B3E8-D29FF9BC9139}" presName="composite" presStyleCnt="0"/>
      <dgm:spPr/>
    </dgm:pt>
    <dgm:pt modelId="{55CAEC3E-8E90-44A4-9B0D-D1B22E504129}" type="pres">
      <dgm:prSet presAssocID="{01323FA5-0110-4924-B3E8-D29FF9BC913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D95D38-2413-4677-A446-1394BB3EF478}" type="pres">
      <dgm:prSet presAssocID="{01323FA5-0110-4924-B3E8-D29FF9BC913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E43857-5B26-49C5-8AE8-D5430879B00B}" type="pres">
      <dgm:prSet presAssocID="{43B2A492-451D-409E-B446-CB968AFE9700}" presName="spacing" presStyleCnt="0"/>
      <dgm:spPr/>
    </dgm:pt>
    <dgm:pt modelId="{2067A530-7B5E-4DA5-B9DC-48B957478300}" type="pres">
      <dgm:prSet presAssocID="{7BB12A73-A999-43EF-AB79-7B6D3C1A412B}" presName="composite" presStyleCnt="0"/>
      <dgm:spPr/>
    </dgm:pt>
    <dgm:pt modelId="{F6B03C01-A8CB-4925-9A2A-C3F81DABCBB0}" type="pres">
      <dgm:prSet presAssocID="{7BB12A73-A999-43EF-AB79-7B6D3C1A412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74BF70-AC08-4903-8CFC-90E367EC891E}" type="pres">
      <dgm:prSet presAssocID="{7BB12A73-A999-43EF-AB79-7B6D3C1A412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7E46C-A0EF-406B-B2D0-30F08AFB1C6C}" type="pres">
      <dgm:prSet presAssocID="{F413E574-163C-4DB5-858C-6D2062A0DEE0}" presName="spacing" presStyleCnt="0"/>
      <dgm:spPr/>
    </dgm:pt>
    <dgm:pt modelId="{2C378274-47FB-4525-90E7-C9CCD6297391}" type="pres">
      <dgm:prSet presAssocID="{3D938B0D-B975-4BFA-AD9E-270415FC2A14}" presName="composite" presStyleCnt="0"/>
      <dgm:spPr/>
    </dgm:pt>
    <dgm:pt modelId="{1BC3B847-26F9-41F4-B124-AE5472042B45}" type="pres">
      <dgm:prSet presAssocID="{3D938B0D-B975-4BFA-AD9E-270415FC2A1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C4A2588-138A-4A29-BA94-DA603BC9D65A}" type="pres">
      <dgm:prSet presAssocID="{3D938B0D-B975-4BFA-AD9E-270415FC2A1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8C42ED-1F75-437F-AD19-638CD0E5F3AE}" srcId="{558719F6-D148-43D9-BECB-2EFE6ED24742}" destId="{3D938B0D-B975-4BFA-AD9E-270415FC2A14}" srcOrd="2" destOrd="0" parTransId="{BC535DD0-F0C0-4496-98BA-10A5CB7ECDD7}" sibTransId="{19C85D04-FB6F-491A-A861-230B424B5309}"/>
    <dgm:cxn modelId="{31001F13-A5A9-4186-82D4-823C76317A35}" type="presOf" srcId="{7BB12A73-A999-43EF-AB79-7B6D3C1A412B}" destId="{7F74BF70-AC08-4903-8CFC-90E367EC891E}" srcOrd="0" destOrd="0" presId="urn:microsoft.com/office/officeart/2005/8/layout/vList3"/>
    <dgm:cxn modelId="{90296CDB-D0F9-4EFC-BF09-141F1CEB8AF8}" type="presOf" srcId="{01323FA5-0110-4924-B3E8-D29FF9BC9139}" destId="{6AD95D38-2413-4677-A446-1394BB3EF478}" srcOrd="0" destOrd="0" presId="urn:microsoft.com/office/officeart/2005/8/layout/vList3"/>
    <dgm:cxn modelId="{CC309431-AFB8-431D-8426-A4467EC78A6A}" srcId="{558719F6-D148-43D9-BECB-2EFE6ED24742}" destId="{01323FA5-0110-4924-B3E8-D29FF9BC9139}" srcOrd="0" destOrd="0" parTransId="{CCBA40F0-A3DD-4A99-A5CC-9A653C5A36B6}" sibTransId="{43B2A492-451D-409E-B446-CB968AFE9700}"/>
    <dgm:cxn modelId="{0F4CAE3E-2B88-45C3-A278-DD09C6E45C34}" srcId="{558719F6-D148-43D9-BECB-2EFE6ED24742}" destId="{7BB12A73-A999-43EF-AB79-7B6D3C1A412B}" srcOrd="1" destOrd="0" parTransId="{67E8A73A-8864-481B-892A-99957FB649E0}" sibTransId="{F413E574-163C-4DB5-858C-6D2062A0DEE0}"/>
    <dgm:cxn modelId="{58165C72-8369-4A93-AB6B-E04E5EFD39A5}" type="presOf" srcId="{558719F6-D148-43D9-BECB-2EFE6ED24742}" destId="{E76057C2-23B2-4ADF-B828-1FBE3000AA88}" srcOrd="0" destOrd="0" presId="urn:microsoft.com/office/officeart/2005/8/layout/vList3"/>
    <dgm:cxn modelId="{37AFBEE8-DFAA-4AEB-A822-6341C9BB79D7}" type="presOf" srcId="{3D938B0D-B975-4BFA-AD9E-270415FC2A14}" destId="{8C4A2588-138A-4A29-BA94-DA603BC9D65A}" srcOrd="0" destOrd="0" presId="urn:microsoft.com/office/officeart/2005/8/layout/vList3"/>
    <dgm:cxn modelId="{C015A56E-355C-4329-81EC-34376842D044}" type="presParOf" srcId="{E76057C2-23B2-4ADF-B828-1FBE3000AA88}" destId="{1A363760-1C2F-430D-B68E-68A526253C5C}" srcOrd="0" destOrd="0" presId="urn:microsoft.com/office/officeart/2005/8/layout/vList3"/>
    <dgm:cxn modelId="{386ACE45-9373-4627-8922-B1ECE06396A2}" type="presParOf" srcId="{1A363760-1C2F-430D-B68E-68A526253C5C}" destId="{55CAEC3E-8E90-44A4-9B0D-D1B22E504129}" srcOrd="0" destOrd="0" presId="urn:microsoft.com/office/officeart/2005/8/layout/vList3"/>
    <dgm:cxn modelId="{C64C9EDD-2A1E-46F1-8C47-401C303D27E1}" type="presParOf" srcId="{1A363760-1C2F-430D-B68E-68A526253C5C}" destId="{6AD95D38-2413-4677-A446-1394BB3EF478}" srcOrd="1" destOrd="0" presId="urn:microsoft.com/office/officeart/2005/8/layout/vList3"/>
    <dgm:cxn modelId="{31DF82CF-224E-489F-8AB8-AC4B2599BB38}" type="presParOf" srcId="{E76057C2-23B2-4ADF-B828-1FBE3000AA88}" destId="{6CE43857-5B26-49C5-8AE8-D5430879B00B}" srcOrd="1" destOrd="0" presId="urn:microsoft.com/office/officeart/2005/8/layout/vList3"/>
    <dgm:cxn modelId="{67BE3EAE-0E38-4A26-9F82-E881D39A640D}" type="presParOf" srcId="{E76057C2-23B2-4ADF-B828-1FBE3000AA88}" destId="{2067A530-7B5E-4DA5-B9DC-48B957478300}" srcOrd="2" destOrd="0" presId="urn:microsoft.com/office/officeart/2005/8/layout/vList3"/>
    <dgm:cxn modelId="{BED00B6F-5337-4663-8B36-888A4644DF90}" type="presParOf" srcId="{2067A530-7B5E-4DA5-B9DC-48B957478300}" destId="{F6B03C01-A8CB-4925-9A2A-C3F81DABCBB0}" srcOrd="0" destOrd="0" presId="urn:microsoft.com/office/officeart/2005/8/layout/vList3"/>
    <dgm:cxn modelId="{A1D117A0-848E-4C41-BC31-DC7FB1892D60}" type="presParOf" srcId="{2067A530-7B5E-4DA5-B9DC-48B957478300}" destId="{7F74BF70-AC08-4903-8CFC-90E367EC891E}" srcOrd="1" destOrd="0" presId="urn:microsoft.com/office/officeart/2005/8/layout/vList3"/>
    <dgm:cxn modelId="{7C79A866-F59D-4C4B-9AF5-78A5E22F3EAE}" type="presParOf" srcId="{E76057C2-23B2-4ADF-B828-1FBE3000AA88}" destId="{BFD7E46C-A0EF-406B-B2D0-30F08AFB1C6C}" srcOrd="3" destOrd="0" presId="urn:microsoft.com/office/officeart/2005/8/layout/vList3"/>
    <dgm:cxn modelId="{6FDC85D3-CAA9-45C4-A35E-250EC86ED1AB}" type="presParOf" srcId="{E76057C2-23B2-4ADF-B828-1FBE3000AA88}" destId="{2C378274-47FB-4525-90E7-C9CCD6297391}" srcOrd="4" destOrd="0" presId="urn:microsoft.com/office/officeart/2005/8/layout/vList3"/>
    <dgm:cxn modelId="{D8927D91-7398-4399-B741-285E988FB542}" type="presParOf" srcId="{2C378274-47FB-4525-90E7-C9CCD6297391}" destId="{1BC3B847-26F9-41F4-B124-AE5472042B45}" srcOrd="0" destOrd="0" presId="urn:microsoft.com/office/officeart/2005/8/layout/vList3"/>
    <dgm:cxn modelId="{A3E0F21D-82BC-43BF-81CC-5F264A6D176C}" type="presParOf" srcId="{2C378274-47FB-4525-90E7-C9CCD6297391}" destId="{8C4A2588-138A-4A29-BA94-DA603BC9D6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873C2-FA4E-4F66-88D6-427C0B2A786C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C356264A-D0D1-49F4-9D23-220F819C44E1}">
      <dgm:prSet phldrT="[Texto]" custT="1"/>
      <dgm:spPr/>
      <dgm:t>
        <a:bodyPr/>
        <a:lstStyle/>
        <a:p>
          <a:r>
            <a:rPr lang="pt-BR" sz="2800" b="1" smtClean="0"/>
            <a:t>Organização dos artigos</a:t>
          </a:r>
          <a:endParaRPr lang="pt-BR" sz="2800" b="1" dirty="0"/>
        </a:p>
      </dgm:t>
    </dgm:pt>
    <dgm:pt modelId="{BA352CFE-5EF6-4AAB-B115-3649D73D6A51}" type="parTrans" cxnId="{BD61572A-43D7-4E09-9897-607F2273CBB5}">
      <dgm:prSet/>
      <dgm:spPr/>
      <dgm:t>
        <a:bodyPr/>
        <a:lstStyle/>
        <a:p>
          <a:endParaRPr lang="pt-BR"/>
        </a:p>
      </dgm:t>
    </dgm:pt>
    <dgm:pt modelId="{972996AA-44A4-4388-BB1C-7ED41D01678A}" type="sibTrans" cxnId="{BD61572A-43D7-4E09-9897-607F2273CBB5}">
      <dgm:prSet/>
      <dgm:spPr/>
      <dgm:t>
        <a:bodyPr/>
        <a:lstStyle/>
        <a:p>
          <a:endParaRPr lang="pt-BR"/>
        </a:p>
      </dgm:t>
    </dgm:pt>
    <dgm:pt modelId="{7232BF91-1BD0-4E8D-94BF-6D8F50FD65D7}">
      <dgm:prSet phldrT="[Texto]" custT="1"/>
      <dgm:spPr/>
      <dgm:t>
        <a:bodyPr/>
        <a:lstStyle/>
        <a:p>
          <a:r>
            <a:rPr lang="pt-BR" sz="2800" b="1" smtClean="0">
              <a:solidFill>
                <a:srgbClr val="002060"/>
              </a:solidFill>
            </a:rPr>
            <a:t>Fichamento e EndNote</a:t>
          </a:r>
          <a:endParaRPr lang="pt-BR" sz="2800" b="1" dirty="0">
            <a:solidFill>
              <a:srgbClr val="002060"/>
            </a:solidFill>
          </a:endParaRPr>
        </a:p>
      </dgm:t>
    </dgm:pt>
    <dgm:pt modelId="{238B60DC-2836-4671-A677-46C626AFF3F1}" type="parTrans" cxnId="{035381D0-DAC2-4981-81BF-7CCC8D30FC82}">
      <dgm:prSet/>
      <dgm:spPr/>
      <dgm:t>
        <a:bodyPr/>
        <a:lstStyle/>
        <a:p>
          <a:endParaRPr lang="pt-BR"/>
        </a:p>
      </dgm:t>
    </dgm:pt>
    <dgm:pt modelId="{C3DFB716-B316-42D4-A620-C95B21CB52CA}" type="sibTrans" cxnId="{035381D0-DAC2-4981-81BF-7CCC8D30FC82}">
      <dgm:prSet/>
      <dgm:spPr/>
      <dgm:t>
        <a:bodyPr/>
        <a:lstStyle/>
        <a:p>
          <a:endParaRPr lang="pt-BR"/>
        </a:p>
      </dgm:t>
    </dgm:pt>
    <dgm:pt modelId="{4C944B58-CD19-4946-A6F5-8EA0694F305E}">
      <dgm:prSet phldrT="[Texto]" custT="1"/>
      <dgm:spPr/>
      <dgm:t>
        <a:bodyPr/>
        <a:lstStyle/>
        <a:p>
          <a:r>
            <a:rPr lang="pt-BR" sz="2800" b="1" smtClean="0">
              <a:solidFill>
                <a:srgbClr val="002060"/>
              </a:solidFill>
            </a:rPr>
            <a:t>Justificativa</a:t>
          </a:r>
          <a:endParaRPr lang="pt-BR" sz="2800" b="1" dirty="0">
            <a:solidFill>
              <a:srgbClr val="002060"/>
            </a:solidFill>
          </a:endParaRPr>
        </a:p>
      </dgm:t>
    </dgm:pt>
    <dgm:pt modelId="{F440FBEE-0219-4DB2-B486-D3C993DF5D3D}" type="parTrans" cxnId="{A4A6826C-3AB0-4364-85C5-597F10803F3C}">
      <dgm:prSet/>
      <dgm:spPr/>
      <dgm:t>
        <a:bodyPr/>
        <a:lstStyle/>
        <a:p>
          <a:endParaRPr lang="pt-BR"/>
        </a:p>
      </dgm:t>
    </dgm:pt>
    <dgm:pt modelId="{0BB270BA-E88A-47E5-9773-8F87C8FB4546}" type="sibTrans" cxnId="{A4A6826C-3AB0-4364-85C5-597F10803F3C}">
      <dgm:prSet/>
      <dgm:spPr/>
      <dgm:t>
        <a:bodyPr/>
        <a:lstStyle/>
        <a:p>
          <a:endParaRPr lang="pt-BR"/>
        </a:p>
      </dgm:t>
    </dgm:pt>
    <dgm:pt modelId="{DF4A7197-976A-472B-9D64-6851E910263D}" type="pres">
      <dgm:prSet presAssocID="{EC6873C2-FA4E-4F66-88D6-427C0B2A786C}" presName="linearFlow" presStyleCnt="0">
        <dgm:presLayoutVars>
          <dgm:dir/>
          <dgm:resizeHandles val="exact"/>
        </dgm:presLayoutVars>
      </dgm:prSet>
      <dgm:spPr/>
    </dgm:pt>
    <dgm:pt modelId="{2BC0BF18-8B4C-457B-B8F7-1F9B91244434}" type="pres">
      <dgm:prSet presAssocID="{C356264A-D0D1-49F4-9D23-220F819C44E1}" presName="composite" presStyleCnt="0"/>
      <dgm:spPr/>
    </dgm:pt>
    <dgm:pt modelId="{A0BA9233-56D4-42AB-A3D8-288887AFA22A}" type="pres">
      <dgm:prSet presAssocID="{C356264A-D0D1-49F4-9D23-220F819C44E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581517-BBA3-43B2-B47E-39422026AD87}" type="pres">
      <dgm:prSet presAssocID="{C356264A-D0D1-49F4-9D23-220F819C44E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12B4E1-4512-4F15-B55A-8424AB3FBDFF}" type="pres">
      <dgm:prSet presAssocID="{972996AA-44A4-4388-BB1C-7ED41D01678A}" presName="spacing" presStyleCnt="0"/>
      <dgm:spPr/>
    </dgm:pt>
    <dgm:pt modelId="{C5A90D0F-8568-4210-8E37-5D8962B78B4B}" type="pres">
      <dgm:prSet presAssocID="{7232BF91-1BD0-4E8D-94BF-6D8F50FD65D7}" presName="composite" presStyleCnt="0"/>
      <dgm:spPr/>
    </dgm:pt>
    <dgm:pt modelId="{3874F2EC-4115-44C2-B23D-6BF444F98AFD}" type="pres">
      <dgm:prSet presAssocID="{7232BF91-1BD0-4E8D-94BF-6D8F50FD65D7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425EEB-3EB4-4694-9BE6-70FB722C5955}" type="pres">
      <dgm:prSet presAssocID="{7232BF91-1BD0-4E8D-94BF-6D8F50FD65D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473764-D3E7-44EE-BECC-B107F7539DB3}" type="pres">
      <dgm:prSet presAssocID="{C3DFB716-B316-42D4-A620-C95B21CB52CA}" presName="spacing" presStyleCnt="0"/>
      <dgm:spPr/>
    </dgm:pt>
    <dgm:pt modelId="{17E67157-C5A8-4179-BAD3-37776CA80455}" type="pres">
      <dgm:prSet presAssocID="{4C944B58-CD19-4946-A6F5-8EA0694F305E}" presName="composite" presStyleCnt="0"/>
      <dgm:spPr/>
    </dgm:pt>
    <dgm:pt modelId="{A1D7F9D6-9AEA-4054-B7BA-C94ECACAB87B}" type="pres">
      <dgm:prSet presAssocID="{4C944B58-CD19-4946-A6F5-8EA0694F305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A83B860-5B45-40C3-B85A-F4CC75F68F77}" type="pres">
      <dgm:prSet presAssocID="{4C944B58-CD19-4946-A6F5-8EA0694F305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61572A-43D7-4E09-9897-607F2273CBB5}" srcId="{EC6873C2-FA4E-4F66-88D6-427C0B2A786C}" destId="{C356264A-D0D1-49F4-9D23-220F819C44E1}" srcOrd="0" destOrd="0" parTransId="{BA352CFE-5EF6-4AAB-B115-3649D73D6A51}" sibTransId="{972996AA-44A4-4388-BB1C-7ED41D01678A}"/>
    <dgm:cxn modelId="{C1B48862-75DE-474A-BC9E-EDF744038398}" type="presOf" srcId="{7232BF91-1BD0-4E8D-94BF-6D8F50FD65D7}" destId="{D2425EEB-3EB4-4694-9BE6-70FB722C5955}" srcOrd="0" destOrd="0" presId="urn:microsoft.com/office/officeart/2005/8/layout/vList3"/>
    <dgm:cxn modelId="{A4A6826C-3AB0-4364-85C5-597F10803F3C}" srcId="{EC6873C2-FA4E-4F66-88D6-427C0B2A786C}" destId="{4C944B58-CD19-4946-A6F5-8EA0694F305E}" srcOrd="2" destOrd="0" parTransId="{F440FBEE-0219-4DB2-B486-D3C993DF5D3D}" sibTransId="{0BB270BA-E88A-47E5-9773-8F87C8FB4546}"/>
    <dgm:cxn modelId="{B5D5A7B2-F7D9-4C5F-A062-2A755380595D}" type="presOf" srcId="{EC6873C2-FA4E-4F66-88D6-427C0B2A786C}" destId="{DF4A7197-976A-472B-9D64-6851E910263D}" srcOrd="0" destOrd="0" presId="urn:microsoft.com/office/officeart/2005/8/layout/vList3"/>
    <dgm:cxn modelId="{AAF7819D-164D-463A-B75C-E0340E84A4A0}" type="presOf" srcId="{4C944B58-CD19-4946-A6F5-8EA0694F305E}" destId="{FA83B860-5B45-40C3-B85A-F4CC75F68F77}" srcOrd="0" destOrd="0" presId="urn:microsoft.com/office/officeart/2005/8/layout/vList3"/>
    <dgm:cxn modelId="{035381D0-DAC2-4981-81BF-7CCC8D30FC82}" srcId="{EC6873C2-FA4E-4F66-88D6-427C0B2A786C}" destId="{7232BF91-1BD0-4E8D-94BF-6D8F50FD65D7}" srcOrd="1" destOrd="0" parTransId="{238B60DC-2836-4671-A677-46C626AFF3F1}" sibTransId="{C3DFB716-B316-42D4-A620-C95B21CB52CA}"/>
    <dgm:cxn modelId="{D9087A04-428A-42F9-864B-E16A49EC06E6}" type="presOf" srcId="{C356264A-D0D1-49F4-9D23-220F819C44E1}" destId="{4F581517-BBA3-43B2-B47E-39422026AD87}" srcOrd="0" destOrd="0" presId="urn:microsoft.com/office/officeart/2005/8/layout/vList3"/>
    <dgm:cxn modelId="{C4C3930E-701B-4AE3-803B-66FAD0DC216F}" type="presParOf" srcId="{DF4A7197-976A-472B-9D64-6851E910263D}" destId="{2BC0BF18-8B4C-457B-B8F7-1F9B91244434}" srcOrd="0" destOrd="0" presId="urn:microsoft.com/office/officeart/2005/8/layout/vList3"/>
    <dgm:cxn modelId="{4BC350E7-C915-480F-99E7-24B5AE02B851}" type="presParOf" srcId="{2BC0BF18-8B4C-457B-B8F7-1F9B91244434}" destId="{A0BA9233-56D4-42AB-A3D8-288887AFA22A}" srcOrd="0" destOrd="0" presId="urn:microsoft.com/office/officeart/2005/8/layout/vList3"/>
    <dgm:cxn modelId="{5EE9D3C9-6BF4-494A-8FF1-C443EE726081}" type="presParOf" srcId="{2BC0BF18-8B4C-457B-B8F7-1F9B91244434}" destId="{4F581517-BBA3-43B2-B47E-39422026AD87}" srcOrd="1" destOrd="0" presId="urn:microsoft.com/office/officeart/2005/8/layout/vList3"/>
    <dgm:cxn modelId="{A8E125EA-FCDE-46E6-A427-C5B098624066}" type="presParOf" srcId="{DF4A7197-976A-472B-9D64-6851E910263D}" destId="{9A12B4E1-4512-4F15-B55A-8424AB3FBDFF}" srcOrd="1" destOrd="0" presId="urn:microsoft.com/office/officeart/2005/8/layout/vList3"/>
    <dgm:cxn modelId="{54384444-19F0-4A9F-976B-65A783A99035}" type="presParOf" srcId="{DF4A7197-976A-472B-9D64-6851E910263D}" destId="{C5A90D0F-8568-4210-8E37-5D8962B78B4B}" srcOrd="2" destOrd="0" presId="urn:microsoft.com/office/officeart/2005/8/layout/vList3"/>
    <dgm:cxn modelId="{8F5D5AC7-61B7-43AD-B52A-05B482EDE260}" type="presParOf" srcId="{C5A90D0F-8568-4210-8E37-5D8962B78B4B}" destId="{3874F2EC-4115-44C2-B23D-6BF444F98AFD}" srcOrd="0" destOrd="0" presId="urn:microsoft.com/office/officeart/2005/8/layout/vList3"/>
    <dgm:cxn modelId="{CE252749-1A88-48AF-B077-237015AD8A58}" type="presParOf" srcId="{C5A90D0F-8568-4210-8E37-5D8962B78B4B}" destId="{D2425EEB-3EB4-4694-9BE6-70FB722C5955}" srcOrd="1" destOrd="0" presId="urn:microsoft.com/office/officeart/2005/8/layout/vList3"/>
    <dgm:cxn modelId="{CD21EC8E-8690-4DBB-A5C0-0354A7F07C0F}" type="presParOf" srcId="{DF4A7197-976A-472B-9D64-6851E910263D}" destId="{C7473764-D3E7-44EE-BECC-B107F7539DB3}" srcOrd="3" destOrd="0" presId="urn:microsoft.com/office/officeart/2005/8/layout/vList3"/>
    <dgm:cxn modelId="{F4EE0276-35E5-43D1-938C-74C95AC25C86}" type="presParOf" srcId="{DF4A7197-976A-472B-9D64-6851E910263D}" destId="{17E67157-C5A8-4179-BAD3-37776CA80455}" srcOrd="4" destOrd="0" presId="urn:microsoft.com/office/officeart/2005/8/layout/vList3"/>
    <dgm:cxn modelId="{943C5BEA-141C-4AEC-9917-247F7CAEB646}" type="presParOf" srcId="{17E67157-C5A8-4179-BAD3-37776CA80455}" destId="{A1D7F9D6-9AEA-4054-B7BA-C94ECACAB87B}" srcOrd="0" destOrd="0" presId="urn:microsoft.com/office/officeart/2005/8/layout/vList3"/>
    <dgm:cxn modelId="{68E6634F-297A-4D45-B0A7-68891030859C}" type="presParOf" srcId="{17E67157-C5A8-4179-BAD3-37776CA80455}" destId="{FA83B860-5B45-40C3-B85A-F4CC75F68F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8719F6-D148-43D9-BECB-2EFE6ED24742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01323FA5-0110-4924-B3E8-D29FF9BC9139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Refinar o Problema de Pesquisa </a:t>
          </a:r>
          <a:endParaRPr lang="pt-BR" dirty="0">
            <a:solidFill>
              <a:srgbClr val="002060"/>
            </a:solidFill>
          </a:endParaRPr>
        </a:p>
      </dgm:t>
    </dgm:pt>
    <dgm:pt modelId="{CCBA40F0-A3DD-4A99-A5CC-9A653C5A36B6}" type="parTrans" cxnId="{CC309431-AFB8-431D-8426-A4467EC78A6A}">
      <dgm:prSet/>
      <dgm:spPr/>
      <dgm:t>
        <a:bodyPr/>
        <a:lstStyle/>
        <a:p>
          <a:endParaRPr lang="pt-BR"/>
        </a:p>
      </dgm:t>
    </dgm:pt>
    <dgm:pt modelId="{43B2A492-451D-409E-B446-CB968AFE9700}" type="sibTrans" cxnId="{CC309431-AFB8-431D-8426-A4467EC78A6A}">
      <dgm:prSet/>
      <dgm:spPr/>
      <dgm:t>
        <a:bodyPr/>
        <a:lstStyle/>
        <a:p>
          <a:endParaRPr lang="pt-BR"/>
        </a:p>
      </dgm:t>
    </dgm:pt>
    <dgm:pt modelId="{7BB12A73-A999-43EF-AB79-7B6D3C1A412B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Listar o que eu preciso saber para responder ao problema?</a:t>
          </a:r>
          <a:endParaRPr lang="pt-BR" dirty="0">
            <a:solidFill>
              <a:srgbClr val="002060"/>
            </a:solidFill>
          </a:endParaRPr>
        </a:p>
      </dgm:t>
    </dgm:pt>
    <dgm:pt modelId="{67E8A73A-8864-481B-892A-99957FB649E0}" type="parTrans" cxnId="{0F4CAE3E-2B88-45C3-A278-DD09C6E45C34}">
      <dgm:prSet/>
      <dgm:spPr/>
      <dgm:t>
        <a:bodyPr/>
        <a:lstStyle/>
        <a:p>
          <a:endParaRPr lang="pt-BR"/>
        </a:p>
      </dgm:t>
    </dgm:pt>
    <dgm:pt modelId="{F413E574-163C-4DB5-858C-6D2062A0DEE0}" type="sibTrans" cxnId="{0F4CAE3E-2B88-45C3-A278-DD09C6E45C34}">
      <dgm:prSet/>
      <dgm:spPr/>
      <dgm:t>
        <a:bodyPr/>
        <a:lstStyle/>
        <a:p>
          <a:endParaRPr lang="pt-BR"/>
        </a:p>
      </dgm:t>
    </dgm:pt>
    <dgm:pt modelId="{3D938B0D-B975-4BFA-AD9E-270415FC2A14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Redigir os Objetivos</a:t>
          </a:r>
          <a:endParaRPr lang="pt-BR" dirty="0">
            <a:solidFill>
              <a:srgbClr val="002060"/>
            </a:solidFill>
          </a:endParaRPr>
        </a:p>
      </dgm:t>
    </dgm:pt>
    <dgm:pt modelId="{19C85D04-FB6F-491A-A861-230B424B5309}" type="sibTrans" cxnId="{E38C42ED-1F75-437F-AD19-638CD0E5F3AE}">
      <dgm:prSet/>
      <dgm:spPr/>
      <dgm:t>
        <a:bodyPr/>
        <a:lstStyle/>
        <a:p>
          <a:endParaRPr lang="pt-BR"/>
        </a:p>
      </dgm:t>
    </dgm:pt>
    <dgm:pt modelId="{BC535DD0-F0C0-4496-98BA-10A5CB7ECDD7}" type="parTrans" cxnId="{E38C42ED-1F75-437F-AD19-638CD0E5F3AE}">
      <dgm:prSet/>
      <dgm:spPr/>
      <dgm:t>
        <a:bodyPr/>
        <a:lstStyle/>
        <a:p>
          <a:endParaRPr lang="pt-BR"/>
        </a:p>
      </dgm:t>
    </dgm:pt>
    <dgm:pt modelId="{E76057C2-23B2-4ADF-B828-1FBE3000AA88}" type="pres">
      <dgm:prSet presAssocID="{558719F6-D148-43D9-BECB-2EFE6ED24742}" presName="linearFlow" presStyleCnt="0">
        <dgm:presLayoutVars>
          <dgm:dir/>
          <dgm:resizeHandles val="exact"/>
        </dgm:presLayoutVars>
      </dgm:prSet>
      <dgm:spPr/>
    </dgm:pt>
    <dgm:pt modelId="{1A363760-1C2F-430D-B68E-68A526253C5C}" type="pres">
      <dgm:prSet presAssocID="{01323FA5-0110-4924-B3E8-D29FF9BC9139}" presName="composite" presStyleCnt="0"/>
      <dgm:spPr/>
    </dgm:pt>
    <dgm:pt modelId="{55CAEC3E-8E90-44A4-9B0D-D1B22E504129}" type="pres">
      <dgm:prSet presAssocID="{01323FA5-0110-4924-B3E8-D29FF9BC913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D95D38-2413-4677-A446-1394BB3EF478}" type="pres">
      <dgm:prSet presAssocID="{01323FA5-0110-4924-B3E8-D29FF9BC913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E43857-5B26-49C5-8AE8-D5430879B00B}" type="pres">
      <dgm:prSet presAssocID="{43B2A492-451D-409E-B446-CB968AFE9700}" presName="spacing" presStyleCnt="0"/>
      <dgm:spPr/>
    </dgm:pt>
    <dgm:pt modelId="{2067A530-7B5E-4DA5-B9DC-48B957478300}" type="pres">
      <dgm:prSet presAssocID="{7BB12A73-A999-43EF-AB79-7B6D3C1A412B}" presName="composite" presStyleCnt="0"/>
      <dgm:spPr/>
    </dgm:pt>
    <dgm:pt modelId="{F6B03C01-A8CB-4925-9A2A-C3F81DABCBB0}" type="pres">
      <dgm:prSet presAssocID="{7BB12A73-A999-43EF-AB79-7B6D3C1A412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74BF70-AC08-4903-8CFC-90E367EC891E}" type="pres">
      <dgm:prSet presAssocID="{7BB12A73-A999-43EF-AB79-7B6D3C1A412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7E46C-A0EF-406B-B2D0-30F08AFB1C6C}" type="pres">
      <dgm:prSet presAssocID="{F413E574-163C-4DB5-858C-6D2062A0DEE0}" presName="spacing" presStyleCnt="0"/>
      <dgm:spPr/>
    </dgm:pt>
    <dgm:pt modelId="{2C378274-47FB-4525-90E7-C9CCD6297391}" type="pres">
      <dgm:prSet presAssocID="{3D938B0D-B975-4BFA-AD9E-270415FC2A14}" presName="composite" presStyleCnt="0"/>
      <dgm:spPr/>
    </dgm:pt>
    <dgm:pt modelId="{1BC3B847-26F9-41F4-B124-AE5472042B45}" type="pres">
      <dgm:prSet presAssocID="{3D938B0D-B975-4BFA-AD9E-270415FC2A14}" presName="imgShp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4A2588-138A-4A29-BA94-DA603BC9D65A}" type="pres">
      <dgm:prSet presAssocID="{3D938B0D-B975-4BFA-AD9E-270415FC2A1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AAF86B-6AAD-42BE-9702-3E13E3F0139A}" type="presOf" srcId="{01323FA5-0110-4924-B3E8-D29FF9BC9139}" destId="{6AD95D38-2413-4677-A446-1394BB3EF478}" srcOrd="0" destOrd="0" presId="urn:microsoft.com/office/officeart/2005/8/layout/vList3"/>
    <dgm:cxn modelId="{E38C42ED-1F75-437F-AD19-638CD0E5F3AE}" srcId="{558719F6-D148-43D9-BECB-2EFE6ED24742}" destId="{3D938B0D-B975-4BFA-AD9E-270415FC2A14}" srcOrd="2" destOrd="0" parTransId="{BC535DD0-F0C0-4496-98BA-10A5CB7ECDD7}" sibTransId="{19C85D04-FB6F-491A-A861-230B424B5309}"/>
    <dgm:cxn modelId="{636C2EF7-413D-458D-8055-7E2EF778ED79}" type="presOf" srcId="{558719F6-D148-43D9-BECB-2EFE6ED24742}" destId="{E76057C2-23B2-4ADF-B828-1FBE3000AA88}" srcOrd="0" destOrd="0" presId="urn:microsoft.com/office/officeart/2005/8/layout/vList3"/>
    <dgm:cxn modelId="{5D0FF956-5036-4CFE-8AB8-0BFA4BB83B49}" type="presOf" srcId="{7BB12A73-A999-43EF-AB79-7B6D3C1A412B}" destId="{7F74BF70-AC08-4903-8CFC-90E367EC891E}" srcOrd="0" destOrd="0" presId="urn:microsoft.com/office/officeart/2005/8/layout/vList3"/>
    <dgm:cxn modelId="{16DA9544-1F0B-4FE6-A16F-9A16A430FCA7}" type="presOf" srcId="{3D938B0D-B975-4BFA-AD9E-270415FC2A14}" destId="{8C4A2588-138A-4A29-BA94-DA603BC9D65A}" srcOrd="0" destOrd="0" presId="urn:microsoft.com/office/officeart/2005/8/layout/vList3"/>
    <dgm:cxn modelId="{CC309431-AFB8-431D-8426-A4467EC78A6A}" srcId="{558719F6-D148-43D9-BECB-2EFE6ED24742}" destId="{01323FA5-0110-4924-B3E8-D29FF9BC9139}" srcOrd="0" destOrd="0" parTransId="{CCBA40F0-A3DD-4A99-A5CC-9A653C5A36B6}" sibTransId="{43B2A492-451D-409E-B446-CB968AFE9700}"/>
    <dgm:cxn modelId="{0F4CAE3E-2B88-45C3-A278-DD09C6E45C34}" srcId="{558719F6-D148-43D9-BECB-2EFE6ED24742}" destId="{7BB12A73-A999-43EF-AB79-7B6D3C1A412B}" srcOrd="1" destOrd="0" parTransId="{67E8A73A-8864-481B-892A-99957FB649E0}" sibTransId="{F413E574-163C-4DB5-858C-6D2062A0DEE0}"/>
    <dgm:cxn modelId="{74C75831-CAD1-4AB7-B376-F47A5D59BD1F}" type="presParOf" srcId="{E76057C2-23B2-4ADF-B828-1FBE3000AA88}" destId="{1A363760-1C2F-430D-B68E-68A526253C5C}" srcOrd="0" destOrd="0" presId="urn:microsoft.com/office/officeart/2005/8/layout/vList3"/>
    <dgm:cxn modelId="{99FC3925-9119-43AC-8142-7CF480133A86}" type="presParOf" srcId="{1A363760-1C2F-430D-B68E-68A526253C5C}" destId="{55CAEC3E-8E90-44A4-9B0D-D1B22E504129}" srcOrd="0" destOrd="0" presId="urn:microsoft.com/office/officeart/2005/8/layout/vList3"/>
    <dgm:cxn modelId="{8A3AAAD3-A546-4873-8CCA-764C53E3A41D}" type="presParOf" srcId="{1A363760-1C2F-430D-B68E-68A526253C5C}" destId="{6AD95D38-2413-4677-A446-1394BB3EF478}" srcOrd="1" destOrd="0" presId="urn:microsoft.com/office/officeart/2005/8/layout/vList3"/>
    <dgm:cxn modelId="{367A09D8-6947-406F-AF7F-13D198DDC200}" type="presParOf" srcId="{E76057C2-23B2-4ADF-B828-1FBE3000AA88}" destId="{6CE43857-5B26-49C5-8AE8-D5430879B00B}" srcOrd="1" destOrd="0" presId="urn:microsoft.com/office/officeart/2005/8/layout/vList3"/>
    <dgm:cxn modelId="{7CCAE0F3-9639-48A0-951C-AA11334E8279}" type="presParOf" srcId="{E76057C2-23B2-4ADF-B828-1FBE3000AA88}" destId="{2067A530-7B5E-4DA5-B9DC-48B957478300}" srcOrd="2" destOrd="0" presId="urn:microsoft.com/office/officeart/2005/8/layout/vList3"/>
    <dgm:cxn modelId="{8D1E4C97-AB98-4B8F-87E4-FDC7C10E9D86}" type="presParOf" srcId="{2067A530-7B5E-4DA5-B9DC-48B957478300}" destId="{F6B03C01-A8CB-4925-9A2A-C3F81DABCBB0}" srcOrd="0" destOrd="0" presId="urn:microsoft.com/office/officeart/2005/8/layout/vList3"/>
    <dgm:cxn modelId="{9935BF36-F380-4051-8CAC-594F9465DBEB}" type="presParOf" srcId="{2067A530-7B5E-4DA5-B9DC-48B957478300}" destId="{7F74BF70-AC08-4903-8CFC-90E367EC891E}" srcOrd="1" destOrd="0" presId="urn:microsoft.com/office/officeart/2005/8/layout/vList3"/>
    <dgm:cxn modelId="{E3C4F6AA-A1FD-4575-A001-C8393281546E}" type="presParOf" srcId="{E76057C2-23B2-4ADF-B828-1FBE3000AA88}" destId="{BFD7E46C-A0EF-406B-B2D0-30F08AFB1C6C}" srcOrd="3" destOrd="0" presId="urn:microsoft.com/office/officeart/2005/8/layout/vList3"/>
    <dgm:cxn modelId="{F01A8318-66F4-40E8-90E9-E7D255A39BF5}" type="presParOf" srcId="{E76057C2-23B2-4ADF-B828-1FBE3000AA88}" destId="{2C378274-47FB-4525-90E7-C9CCD6297391}" srcOrd="4" destOrd="0" presId="urn:microsoft.com/office/officeart/2005/8/layout/vList3"/>
    <dgm:cxn modelId="{ACBA54D0-21D0-40BB-B5B9-E81BEA19C8A4}" type="presParOf" srcId="{2C378274-47FB-4525-90E7-C9CCD6297391}" destId="{1BC3B847-26F9-41F4-B124-AE5472042B45}" srcOrd="0" destOrd="0" presId="urn:microsoft.com/office/officeart/2005/8/layout/vList3"/>
    <dgm:cxn modelId="{964ABD6A-D8A4-418F-BFD5-2E171589CE61}" type="presParOf" srcId="{2C378274-47FB-4525-90E7-C9CCD6297391}" destId="{8C4A2588-138A-4A29-BA94-DA603BC9D6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8719F6-D148-43D9-BECB-2EFE6ED2474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323FA5-0110-4924-B3E8-D29FF9BC9139}">
      <dgm:prSet phldrT="[Texto]"/>
      <dgm:spPr/>
      <dgm:t>
        <a:bodyPr/>
        <a:lstStyle/>
        <a:p>
          <a:r>
            <a:rPr lang="pt-BR" dirty="0" smtClean="0"/>
            <a:t>Referências  </a:t>
          </a:r>
          <a:endParaRPr lang="pt-BR" dirty="0"/>
        </a:p>
      </dgm:t>
    </dgm:pt>
    <dgm:pt modelId="{CCBA40F0-A3DD-4A99-A5CC-9A653C5A36B6}" type="parTrans" cxnId="{CC309431-AFB8-431D-8426-A4467EC78A6A}">
      <dgm:prSet/>
      <dgm:spPr/>
      <dgm:t>
        <a:bodyPr/>
        <a:lstStyle/>
        <a:p>
          <a:endParaRPr lang="pt-BR"/>
        </a:p>
      </dgm:t>
    </dgm:pt>
    <dgm:pt modelId="{43B2A492-451D-409E-B446-CB968AFE9700}" type="sibTrans" cxnId="{CC309431-AFB8-431D-8426-A4467EC78A6A}">
      <dgm:prSet/>
      <dgm:spPr/>
      <dgm:t>
        <a:bodyPr/>
        <a:lstStyle/>
        <a:p>
          <a:endParaRPr lang="pt-BR"/>
        </a:p>
      </dgm:t>
    </dgm:pt>
    <dgm:pt modelId="{E76057C2-23B2-4ADF-B828-1FBE3000AA88}" type="pres">
      <dgm:prSet presAssocID="{558719F6-D148-43D9-BECB-2EFE6ED24742}" presName="linearFlow" presStyleCnt="0">
        <dgm:presLayoutVars>
          <dgm:dir/>
          <dgm:resizeHandles val="exact"/>
        </dgm:presLayoutVars>
      </dgm:prSet>
      <dgm:spPr/>
    </dgm:pt>
    <dgm:pt modelId="{1A363760-1C2F-430D-B68E-68A526253C5C}" type="pres">
      <dgm:prSet presAssocID="{01323FA5-0110-4924-B3E8-D29FF9BC9139}" presName="composite" presStyleCnt="0"/>
      <dgm:spPr/>
    </dgm:pt>
    <dgm:pt modelId="{55CAEC3E-8E90-44A4-9B0D-D1B22E504129}" type="pres">
      <dgm:prSet presAssocID="{01323FA5-0110-4924-B3E8-D29FF9BC9139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D95D38-2413-4677-A446-1394BB3EF478}" type="pres">
      <dgm:prSet presAssocID="{01323FA5-0110-4924-B3E8-D29FF9BC913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B4E33E-A7DF-4D67-975A-2ACD03B2914D}" type="presOf" srcId="{558719F6-D148-43D9-BECB-2EFE6ED24742}" destId="{E76057C2-23B2-4ADF-B828-1FBE3000AA88}" srcOrd="0" destOrd="0" presId="urn:microsoft.com/office/officeart/2005/8/layout/vList3"/>
    <dgm:cxn modelId="{CC309431-AFB8-431D-8426-A4467EC78A6A}" srcId="{558719F6-D148-43D9-BECB-2EFE6ED24742}" destId="{01323FA5-0110-4924-B3E8-D29FF9BC9139}" srcOrd="0" destOrd="0" parTransId="{CCBA40F0-A3DD-4A99-A5CC-9A653C5A36B6}" sibTransId="{43B2A492-451D-409E-B446-CB968AFE9700}"/>
    <dgm:cxn modelId="{4E948614-3E30-4DA3-BD04-39BC4BBD6890}" type="presOf" srcId="{01323FA5-0110-4924-B3E8-D29FF9BC9139}" destId="{6AD95D38-2413-4677-A446-1394BB3EF478}" srcOrd="0" destOrd="0" presId="urn:microsoft.com/office/officeart/2005/8/layout/vList3"/>
    <dgm:cxn modelId="{94B06BF3-BD34-4D1B-8006-94E0F70D3D2E}" type="presParOf" srcId="{E76057C2-23B2-4ADF-B828-1FBE3000AA88}" destId="{1A363760-1C2F-430D-B68E-68A526253C5C}" srcOrd="0" destOrd="0" presId="urn:microsoft.com/office/officeart/2005/8/layout/vList3"/>
    <dgm:cxn modelId="{D7951BE8-845D-4063-BF06-A4190162709C}" type="presParOf" srcId="{1A363760-1C2F-430D-B68E-68A526253C5C}" destId="{55CAEC3E-8E90-44A4-9B0D-D1B22E504129}" srcOrd="0" destOrd="0" presId="urn:microsoft.com/office/officeart/2005/8/layout/vList3"/>
    <dgm:cxn modelId="{10E1D6DA-5113-498C-BF18-2E4CC92AA26A}" type="presParOf" srcId="{1A363760-1C2F-430D-B68E-68A526253C5C}" destId="{6AD95D38-2413-4677-A446-1394BB3EF4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921D39-424F-46F9-8D4E-690DAAE1C0B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EFF067-3C15-45CB-AB68-F75D8B59D3B7}">
      <dgm:prSet phldrT="[Texto]"/>
      <dgm:spPr>
        <a:solidFill>
          <a:srgbClr val="00B0F0"/>
        </a:solidFill>
        <a:ln>
          <a:solidFill>
            <a:srgbClr val="C00000"/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Tema</a:t>
          </a:r>
        </a:p>
        <a:p>
          <a:r>
            <a:rPr lang="pt-BR" b="1" dirty="0" smtClean="0">
              <a:solidFill>
                <a:schemeClr val="bg1"/>
              </a:solidFill>
            </a:rPr>
            <a:t> (limita o campo</a:t>
          </a:r>
          <a:r>
            <a:rPr lang="pt-BR" dirty="0" smtClean="0"/>
            <a:t>)</a:t>
          </a:r>
          <a:endParaRPr lang="pt-BR" dirty="0"/>
        </a:p>
      </dgm:t>
    </dgm:pt>
    <dgm:pt modelId="{EE8E4B2E-DD8C-4D3D-8188-C60C29123F3A}" type="parTrans" cxnId="{A54DD75B-EE4A-4840-9081-5E4AC43ECA00}">
      <dgm:prSet/>
      <dgm:spPr/>
      <dgm:t>
        <a:bodyPr/>
        <a:lstStyle/>
        <a:p>
          <a:endParaRPr lang="pt-BR"/>
        </a:p>
      </dgm:t>
    </dgm:pt>
    <dgm:pt modelId="{5D915E53-8F35-44DA-B076-32706D5083DD}" type="sibTrans" cxnId="{A54DD75B-EE4A-4840-9081-5E4AC43ECA00}">
      <dgm:prSet/>
      <dgm:spPr/>
      <dgm:t>
        <a:bodyPr/>
        <a:lstStyle/>
        <a:p>
          <a:endParaRPr lang="pt-BR"/>
        </a:p>
      </dgm:t>
    </dgm:pt>
    <dgm:pt modelId="{617BFF82-CBC0-4C28-928B-9254FB8D7806}">
      <dgm:prSet phldrT="[Texto]"/>
      <dgm:spPr>
        <a:solidFill>
          <a:schemeClr val="accent6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Problema</a:t>
          </a:r>
        </a:p>
        <a:p>
          <a:r>
            <a:rPr lang="pt-BR" b="1" dirty="0" smtClean="0">
              <a:solidFill>
                <a:schemeClr val="bg1"/>
              </a:solidFill>
            </a:rPr>
            <a:t>(aspecto negativo)</a:t>
          </a:r>
          <a:endParaRPr lang="pt-BR" b="1" dirty="0">
            <a:solidFill>
              <a:schemeClr val="bg1"/>
            </a:solidFill>
          </a:endParaRPr>
        </a:p>
      </dgm:t>
    </dgm:pt>
    <dgm:pt modelId="{1A96AB1C-BBBA-44F0-9E05-31B8BAE49056}" type="parTrans" cxnId="{A9B55690-F928-4F82-9BE3-0426604C8FB1}">
      <dgm:prSet/>
      <dgm:spPr/>
      <dgm:t>
        <a:bodyPr/>
        <a:lstStyle/>
        <a:p>
          <a:endParaRPr lang="pt-BR"/>
        </a:p>
      </dgm:t>
    </dgm:pt>
    <dgm:pt modelId="{D3C846C1-559A-4BD2-B185-3AFA566FFDCC}" type="sibTrans" cxnId="{A9B55690-F928-4F82-9BE3-0426604C8FB1}">
      <dgm:prSet/>
      <dgm:spPr/>
      <dgm:t>
        <a:bodyPr/>
        <a:lstStyle/>
        <a:p>
          <a:endParaRPr lang="pt-BR"/>
        </a:p>
      </dgm:t>
    </dgm:pt>
    <dgm:pt modelId="{A6BA36F2-E8B4-4669-A58B-5A45A9B5D2A1}">
      <dgm:prSet phldrT="[Texto]"/>
      <dgm:spPr>
        <a:solidFill>
          <a:schemeClr val="tx2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Justificativa </a:t>
          </a:r>
        </a:p>
        <a:p>
          <a:r>
            <a:rPr lang="pt-BR" b="1" dirty="0" smtClean="0">
              <a:solidFill>
                <a:schemeClr val="bg1"/>
              </a:solidFill>
            </a:rPr>
            <a:t>(</a:t>
          </a:r>
          <a:r>
            <a:rPr lang="pt-BR" b="1" dirty="0" err="1" smtClean="0">
              <a:solidFill>
                <a:schemeClr val="bg1"/>
              </a:solidFill>
            </a:rPr>
            <a:t>pq</a:t>
          </a:r>
          <a:r>
            <a:rPr lang="pt-BR" b="1" dirty="0" smtClean="0">
              <a:solidFill>
                <a:schemeClr val="bg1"/>
              </a:solidFill>
            </a:rPr>
            <a:t> é importante pesquisar?)</a:t>
          </a:r>
          <a:endParaRPr lang="pt-BR" b="1" dirty="0">
            <a:solidFill>
              <a:schemeClr val="bg1"/>
            </a:solidFill>
          </a:endParaRPr>
        </a:p>
      </dgm:t>
    </dgm:pt>
    <dgm:pt modelId="{6CF64700-F937-48A6-8682-1CFFAF871C03}" type="parTrans" cxnId="{B0753DF3-049B-4DC2-99BC-388FD381AE40}">
      <dgm:prSet/>
      <dgm:spPr/>
      <dgm:t>
        <a:bodyPr/>
        <a:lstStyle/>
        <a:p>
          <a:endParaRPr lang="pt-BR"/>
        </a:p>
      </dgm:t>
    </dgm:pt>
    <dgm:pt modelId="{27385C7B-447C-4553-870A-7615D917DA5E}" type="sibTrans" cxnId="{B0753DF3-049B-4DC2-99BC-388FD381AE40}">
      <dgm:prSet/>
      <dgm:spPr/>
      <dgm:t>
        <a:bodyPr/>
        <a:lstStyle/>
        <a:p>
          <a:endParaRPr lang="pt-BR"/>
        </a:p>
      </dgm:t>
    </dgm:pt>
    <dgm:pt modelId="{3B58612B-F8D6-46D3-8ABE-80D693AA884F}">
      <dgm:prSet phldrT="[Texto]"/>
      <dgm:spPr>
        <a:solidFill>
          <a:srgbClr val="00B050"/>
        </a:solidFill>
        <a:ln>
          <a:solidFill>
            <a:srgbClr val="C00000"/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Objetivo Geral </a:t>
          </a:r>
        </a:p>
        <a:p>
          <a:r>
            <a:rPr lang="pt-BR" b="1" dirty="0" smtClean="0">
              <a:solidFill>
                <a:schemeClr val="bg1"/>
              </a:solidFill>
            </a:rPr>
            <a:t>( resolver o problema)</a:t>
          </a:r>
          <a:endParaRPr lang="pt-BR" b="1" dirty="0">
            <a:solidFill>
              <a:schemeClr val="bg1"/>
            </a:solidFill>
          </a:endParaRPr>
        </a:p>
      </dgm:t>
    </dgm:pt>
    <dgm:pt modelId="{3634B9DF-E9F8-451E-B488-D0B9BA47C801}" type="parTrans" cxnId="{34E0CF5E-D9A6-4AF1-B104-02E250711D60}">
      <dgm:prSet/>
      <dgm:spPr/>
      <dgm:t>
        <a:bodyPr/>
        <a:lstStyle/>
        <a:p>
          <a:endParaRPr lang="pt-BR"/>
        </a:p>
      </dgm:t>
    </dgm:pt>
    <dgm:pt modelId="{871FD8F2-C2B1-4F34-8F04-38B95F0E9773}" type="sibTrans" cxnId="{34E0CF5E-D9A6-4AF1-B104-02E250711D60}">
      <dgm:prSet/>
      <dgm:spPr/>
      <dgm:t>
        <a:bodyPr/>
        <a:lstStyle/>
        <a:p>
          <a:endParaRPr lang="pt-BR"/>
        </a:p>
      </dgm:t>
    </dgm:pt>
    <dgm:pt modelId="{5B2FDF29-22E7-49A0-AF16-0AA33011493C}">
      <dgm:prSet phldrT="[Texto]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Objetivos específicos (causas ou fatores condicionantes)</a:t>
          </a:r>
          <a:endParaRPr lang="pt-BR" b="1" dirty="0">
            <a:solidFill>
              <a:schemeClr val="bg1"/>
            </a:solidFill>
          </a:endParaRPr>
        </a:p>
      </dgm:t>
    </dgm:pt>
    <dgm:pt modelId="{7A33845C-FA90-466E-83F1-854DCC66A899}" type="parTrans" cxnId="{7A81264F-57DF-40D4-96AA-90938F8E9183}">
      <dgm:prSet/>
      <dgm:spPr/>
      <dgm:t>
        <a:bodyPr/>
        <a:lstStyle/>
        <a:p>
          <a:endParaRPr lang="pt-BR"/>
        </a:p>
      </dgm:t>
    </dgm:pt>
    <dgm:pt modelId="{C37B3643-7A41-41F2-9CEB-36E8B4F21881}" type="sibTrans" cxnId="{7A81264F-57DF-40D4-96AA-90938F8E9183}">
      <dgm:prSet/>
      <dgm:spPr/>
      <dgm:t>
        <a:bodyPr/>
        <a:lstStyle/>
        <a:p>
          <a:endParaRPr lang="pt-BR"/>
        </a:p>
      </dgm:t>
    </dgm:pt>
    <dgm:pt modelId="{BE15D678-83C3-4767-926F-CF05D1423A4D}" type="pres">
      <dgm:prSet presAssocID="{6B921D39-424F-46F9-8D4E-690DAAE1C0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B91322-57EC-4172-873E-766C306FA4D0}" type="pres">
      <dgm:prSet presAssocID="{03EFF067-3C15-45CB-AB68-F75D8B59D3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81866D-AD84-4579-8D46-FEB410251E29}" type="pres">
      <dgm:prSet presAssocID="{03EFF067-3C15-45CB-AB68-F75D8B59D3B7}" presName="spNode" presStyleCnt="0"/>
      <dgm:spPr/>
    </dgm:pt>
    <dgm:pt modelId="{5A78253F-DD04-4295-B8BE-A78A8F8E23FC}" type="pres">
      <dgm:prSet presAssocID="{5D915E53-8F35-44DA-B076-32706D5083DD}" presName="sibTrans" presStyleLbl="sibTrans1D1" presStyleIdx="0" presStyleCnt="5"/>
      <dgm:spPr/>
      <dgm:t>
        <a:bodyPr/>
        <a:lstStyle/>
        <a:p>
          <a:endParaRPr lang="pt-BR"/>
        </a:p>
      </dgm:t>
    </dgm:pt>
    <dgm:pt modelId="{15235CDB-E6EF-4424-B7C6-0AF1507BCE6B}" type="pres">
      <dgm:prSet presAssocID="{617BFF82-CBC0-4C28-928B-9254FB8D780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C297E0-C792-4953-81D3-3B22622043ED}" type="pres">
      <dgm:prSet presAssocID="{617BFF82-CBC0-4C28-928B-9254FB8D7806}" presName="spNode" presStyleCnt="0"/>
      <dgm:spPr/>
    </dgm:pt>
    <dgm:pt modelId="{F6A39225-D4CF-4B5D-9CE5-760CEBC5233D}" type="pres">
      <dgm:prSet presAssocID="{D3C846C1-559A-4BD2-B185-3AFA566FFDCC}" presName="sibTrans" presStyleLbl="sibTrans1D1" presStyleIdx="1" presStyleCnt="5"/>
      <dgm:spPr/>
      <dgm:t>
        <a:bodyPr/>
        <a:lstStyle/>
        <a:p>
          <a:endParaRPr lang="pt-BR"/>
        </a:p>
      </dgm:t>
    </dgm:pt>
    <dgm:pt modelId="{9A39668C-642D-476B-B4D2-74BB7586E30C}" type="pres">
      <dgm:prSet presAssocID="{A6BA36F2-E8B4-4669-A58B-5A45A9B5D2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BDDD64-879A-4C71-8D1A-F9F82EAC3BA3}" type="pres">
      <dgm:prSet presAssocID="{A6BA36F2-E8B4-4669-A58B-5A45A9B5D2A1}" presName="spNode" presStyleCnt="0"/>
      <dgm:spPr/>
    </dgm:pt>
    <dgm:pt modelId="{9EE9F797-8B10-4664-8E03-146E0DA9E85E}" type="pres">
      <dgm:prSet presAssocID="{27385C7B-447C-4553-870A-7615D917DA5E}" presName="sibTrans" presStyleLbl="sibTrans1D1" presStyleIdx="2" presStyleCnt="5"/>
      <dgm:spPr/>
      <dgm:t>
        <a:bodyPr/>
        <a:lstStyle/>
        <a:p>
          <a:endParaRPr lang="pt-BR"/>
        </a:p>
      </dgm:t>
    </dgm:pt>
    <dgm:pt modelId="{C190FA35-656A-4117-A2F4-60AD70F62A83}" type="pres">
      <dgm:prSet presAssocID="{3B58612B-F8D6-46D3-8ABE-80D693AA88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71FCE5-0022-4BB7-906E-247617E08475}" type="pres">
      <dgm:prSet presAssocID="{3B58612B-F8D6-46D3-8ABE-80D693AA884F}" presName="spNode" presStyleCnt="0"/>
      <dgm:spPr/>
    </dgm:pt>
    <dgm:pt modelId="{1D5DD896-AC57-4327-A62C-727EE78B7BCD}" type="pres">
      <dgm:prSet presAssocID="{871FD8F2-C2B1-4F34-8F04-38B95F0E9773}" presName="sibTrans" presStyleLbl="sibTrans1D1" presStyleIdx="3" presStyleCnt="5"/>
      <dgm:spPr/>
      <dgm:t>
        <a:bodyPr/>
        <a:lstStyle/>
        <a:p>
          <a:endParaRPr lang="pt-BR"/>
        </a:p>
      </dgm:t>
    </dgm:pt>
    <dgm:pt modelId="{EB160130-1C68-445A-B7D3-E574F6DBE63D}" type="pres">
      <dgm:prSet presAssocID="{5B2FDF29-22E7-49A0-AF16-0AA3301149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306A41-417C-478F-8052-6CFB7508887A}" type="pres">
      <dgm:prSet presAssocID="{5B2FDF29-22E7-49A0-AF16-0AA33011493C}" presName="spNode" presStyleCnt="0"/>
      <dgm:spPr/>
    </dgm:pt>
    <dgm:pt modelId="{7F623A67-AF80-4CAE-A6C0-D2C001A1FE3A}" type="pres">
      <dgm:prSet presAssocID="{C37B3643-7A41-41F2-9CEB-36E8B4F21881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A554399F-E5C4-4F4C-9527-3F4A17395F31}" type="presOf" srcId="{C37B3643-7A41-41F2-9CEB-36E8B4F21881}" destId="{7F623A67-AF80-4CAE-A6C0-D2C001A1FE3A}" srcOrd="0" destOrd="0" presId="urn:microsoft.com/office/officeart/2005/8/layout/cycle6"/>
    <dgm:cxn modelId="{DA0982DD-CBC0-457A-A3BF-616153D97F6A}" type="presOf" srcId="{D3C846C1-559A-4BD2-B185-3AFA566FFDCC}" destId="{F6A39225-D4CF-4B5D-9CE5-760CEBC5233D}" srcOrd="0" destOrd="0" presId="urn:microsoft.com/office/officeart/2005/8/layout/cycle6"/>
    <dgm:cxn modelId="{5D981128-3096-4899-BC58-D0B7A1E43FAB}" type="presOf" srcId="{6B921D39-424F-46F9-8D4E-690DAAE1C0B0}" destId="{BE15D678-83C3-4767-926F-CF05D1423A4D}" srcOrd="0" destOrd="0" presId="urn:microsoft.com/office/officeart/2005/8/layout/cycle6"/>
    <dgm:cxn modelId="{D5A3349C-405A-4A34-B861-AA6F91D62A51}" type="presOf" srcId="{3B58612B-F8D6-46D3-8ABE-80D693AA884F}" destId="{C190FA35-656A-4117-A2F4-60AD70F62A83}" srcOrd="0" destOrd="0" presId="urn:microsoft.com/office/officeart/2005/8/layout/cycle6"/>
    <dgm:cxn modelId="{E2F12181-1FE5-4AD9-B45A-46542FB5BBC8}" type="presOf" srcId="{871FD8F2-C2B1-4F34-8F04-38B95F0E9773}" destId="{1D5DD896-AC57-4327-A62C-727EE78B7BCD}" srcOrd="0" destOrd="0" presId="urn:microsoft.com/office/officeart/2005/8/layout/cycle6"/>
    <dgm:cxn modelId="{224DE374-AE6E-4D7D-8AD0-9639A734EA76}" type="presOf" srcId="{617BFF82-CBC0-4C28-928B-9254FB8D7806}" destId="{15235CDB-E6EF-4424-B7C6-0AF1507BCE6B}" srcOrd="0" destOrd="0" presId="urn:microsoft.com/office/officeart/2005/8/layout/cycle6"/>
    <dgm:cxn modelId="{34E0CF5E-D9A6-4AF1-B104-02E250711D60}" srcId="{6B921D39-424F-46F9-8D4E-690DAAE1C0B0}" destId="{3B58612B-F8D6-46D3-8ABE-80D693AA884F}" srcOrd="3" destOrd="0" parTransId="{3634B9DF-E9F8-451E-B488-D0B9BA47C801}" sibTransId="{871FD8F2-C2B1-4F34-8F04-38B95F0E9773}"/>
    <dgm:cxn modelId="{7A81264F-57DF-40D4-96AA-90938F8E9183}" srcId="{6B921D39-424F-46F9-8D4E-690DAAE1C0B0}" destId="{5B2FDF29-22E7-49A0-AF16-0AA33011493C}" srcOrd="4" destOrd="0" parTransId="{7A33845C-FA90-466E-83F1-854DCC66A899}" sibTransId="{C37B3643-7A41-41F2-9CEB-36E8B4F21881}"/>
    <dgm:cxn modelId="{1400BAB3-A0C4-4D82-993A-5743CE604049}" type="presOf" srcId="{27385C7B-447C-4553-870A-7615D917DA5E}" destId="{9EE9F797-8B10-4664-8E03-146E0DA9E85E}" srcOrd="0" destOrd="0" presId="urn:microsoft.com/office/officeart/2005/8/layout/cycle6"/>
    <dgm:cxn modelId="{9E642552-32A6-4C45-B779-AA8FFB07299B}" type="presOf" srcId="{5B2FDF29-22E7-49A0-AF16-0AA33011493C}" destId="{EB160130-1C68-445A-B7D3-E574F6DBE63D}" srcOrd="0" destOrd="0" presId="urn:microsoft.com/office/officeart/2005/8/layout/cycle6"/>
    <dgm:cxn modelId="{26BF975A-AB4D-4187-8B15-FAA72396D335}" type="presOf" srcId="{5D915E53-8F35-44DA-B076-32706D5083DD}" destId="{5A78253F-DD04-4295-B8BE-A78A8F8E23FC}" srcOrd="0" destOrd="0" presId="urn:microsoft.com/office/officeart/2005/8/layout/cycle6"/>
    <dgm:cxn modelId="{DBA52736-B6F6-4250-A33C-61A343F58EEF}" type="presOf" srcId="{03EFF067-3C15-45CB-AB68-F75D8B59D3B7}" destId="{97B91322-57EC-4172-873E-766C306FA4D0}" srcOrd="0" destOrd="0" presId="urn:microsoft.com/office/officeart/2005/8/layout/cycle6"/>
    <dgm:cxn modelId="{A54DD75B-EE4A-4840-9081-5E4AC43ECA00}" srcId="{6B921D39-424F-46F9-8D4E-690DAAE1C0B0}" destId="{03EFF067-3C15-45CB-AB68-F75D8B59D3B7}" srcOrd="0" destOrd="0" parTransId="{EE8E4B2E-DD8C-4D3D-8188-C60C29123F3A}" sibTransId="{5D915E53-8F35-44DA-B076-32706D5083DD}"/>
    <dgm:cxn modelId="{B0753DF3-049B-4DC2-99BC-388FD381AE40}" srcId="{6B921D39-424F-46F9-8D4E-690DAAE1C0B0}" destId="{A6BA36F2-E8B4-4669-A58B-5A45A9B5D2A1}" srcOrd="2" destOrd="0" parTransId="{6CF64700-F937-48A6-8682-1CFFAF871C03}" sibTransId="{27385C7B-447C-4553-870A-7615D917DA5E}"/>
    <dgm:cxn modelId="{F6C4A422-0A82-47CC-AEB0-609E40C78CCB}" type="presOf" srcId="{A6BA36F2-E8B4-4669-A58B-5A45A9B5D2A1}" destId="{9A39668C-642D-476B-B4D2-74BB7586E30C}" srcOrd="0" destOrd="0" presId="urn:microsoft.com/office/officeart/2005/8/layout/cycle6"/>
    <dgm:cxn modelId="{A9B55690-F928-4F82-9BE3-0426604C8FB1}" srcId="{6B921D39-424F-46F9-8D4E-690DAAE1C0B0}" destId="{617BFF82-CBC0-4C28-928B-9254FB8D7806}" srcOrd="1" destOrd="0" parTransId="{1A96AB1C-BBBA-44F0-9E05-31B8BAE49056}" sibTransId="{D3C846C1-559A-4BD2-B185-3AFA566FFDCC}"/>
    <dgm:cxn modelId="{E9EB69FB-92AC-46B1-B075-B53EDA031141}" type="presParOf" srcId="{BE15D678-83C3-4767-926F-CF05D1423A4D}" destId="{97B91322-57EC-4172-873E-766C306FA4D0}" srcOrd="0" destOrd="0" presId="urn:microsoft.com/office/officeart/2005/8/layout/cycle6"/>
    <dgm:cxn modelId="{ED7D84F0-5E6C-4E81-AA32-861547110D04}" type="presParOf" srcId="{BE15D678-83C3-4767-926F-CF05D1423A4D}" destId="{0481866D-AD84-4579-8D46-FEB410251E29}" srcOrd="1" destOrd="0" presId="urn:microsoft.com/office/officeart/2005/8/layout/cycle6"/>
    <dgm:cxn modelId="{B7068B26-2588-409B-A9D6-9A975B3318A8}" type="presParOf" srcId="{BE15D678-83C3-4767-926F-CF05D1423A4D}" destId="{5A78253F-DD04-4295-B8BE-A78A8F8E23FC}" srcOrd="2" destOrd="0" presId="urn:microsoft.com/office/officeart/2005/8/layout/cycle6"/>
    <dgm:cxn modelId="{6E2755FB-11DC-47FA-8AD8-3B9221D5FD98}" type="presParOf" srcId="{BE15D678-83C3-4767-926F-CF05D1423A4D}" destId="{15235CDB-E6EF-4424-B7C6-0AF1507BCE6B}" srcOrd="3" destOrd="0" presId="urn:microsoft.com/office/officeart/2005/8/layout/cycle6"/>
    <dgm:cxn modelId="{A3AB6BF8-3548-41A5-A0D5-700D5EAAE7F7}" type="presParOf" srcId="{BE15D678-83C3-4767-926F-CF05D1423A4D}" destId="{DCC297E0-C792-4953-81D3-3B22622043ED}" srcOrd="4" destOrd="0" presId="urn:microsoft.com/office/officeart/2005/8/layout/cycle6"/>
    <dgm:cxn modelId="{193457E9-E85A-4CC6-ADC1-1BE8370B1D74}" type="presParOf" srcId="{BE15D678-83C3-4767-926F-CF05D1423A4D}" destId="{F6A39225-D4CF-4B5D-9CE5-760CEBC5233D}" srcOrd="5" destOrd="0" presId="urn:microsoft.com/office/officeart/2005/8/layout/cycle6"/>
    <dgm:cxn modelId="{E523827E-6C8C-42CB-AFC2-AA96BCF7122B}" type="presParOf" srcId="{BE15D678-83C3-4767-926F-CF05D1423A4D}" destId="{9A39668C-642D-476B-B4D2-74BB7586E30C}" srcOrd="6" destOrd="0" presId="urn:microsoft.com/office/officeart/2005/8/layout/cycle6"/>
    <dgm:cxn modelId="{837ABD12-C5E6-4F7E-8FD2-1779C6BE4F8F}" type="presParOf" srcId="{BE15D678-83C3-4767-926F-CF05D1423A4D}" destId="{1CBDDD64-879A-4C71-8D1A-F9F82EAC3BA3}" srcOrd="7" destOrd="0" presId="urn:microsoft.com/office/officeart/2005/8/layout/cycle6"/>
    <dgm:cxn modelId="{4F10B43C-F773-4C49-92E3-51A374A29BED}" type="presParOf" srcId="{BE15D678-83C3-4767-926F-CF05D1423A4D}" destId="{9EE9F797-8B10-4664-8E03-146E0DA9E85E}" srcOrd="8" destOrd="0" presId="urn:microsoft.com/office/officeart/2005/8/layout/cycle6"/>
    <dgm:cxn modelId="{7E1704A6-9589-47E6-9749-36EFA1181AA9}" type="presParOf" srcId="{BE15D678-83C3-4767-926F-CF05D1423A4D}" destId="{C190FA35-656A-4117-A2F4-60AD70F62A83}" srcOrd="9" destOrd="0" presId="urn:microsoft.com/office/officeart/2005/8/layout/cycle6"/>
    <dgm:cxn modelId="{50B04319-9214-4C23-A496-8934D419621D}" type="presParOf" srcId="{BE15D678-83C3-4767-926F-CF05D1423A4D}" destId="{DF71FCE5-0022-4BB7-906E-247617E08475}" srcOrd="10" destOrd="0" presId="urn:microsoft.com/office/officeart/2005/8/layout/cycle6"/>
    <dgm:cxn modelId="{D0674ECD-7D8C-4FC2-B8B3-19B12FA86933}" type="presParOf" srcId="{BE15D678-83C3-4767-926F-CF05D1423A4D}" destId="{1D5DD896-AC57-4327-A62C-727EE78B7BCD}" srcOrd="11" destOrd="0" presId="urn:microsoft.com/office/officeart/2005/8/layout/cycle6"/>
    <dgm:cxn modelId="{527C28BF-6E36-4D84-B5F8-C8FF4E50932E}" type="presParOf" srcId="{BE15D678-83C3-4767-926F-CF05D1423A4D}" destId="{EB160130-1C68-445A-B7D3-E574F6DBE63D}" srcOrd="12" destOrd="0" presId="urn:microsoft.com/office/officeart/2005/8/layout/cycle6"/>
    <dgm:cxn modelId="{6147631E-22F0-461C-A656-071ADC7BD81B}" type="presParOf" srcId="{BE15D678-83C3-4767-926F-CF05D1423A4D}" destId="{81306A41-417C-478F-8052-6CFB7508887A}" srcOrd="13" destOrd="0" presId="urn:microsoft.com/office/officeart/2005/8/layout/cycle6"/>
    <dgm:cxn modelId="{E1AD4724-B093-4F63-B026-0DCB4335DB6B}" type="presParOf" srcId="{BE15D678-83C3-4767-926F-CF05D1423A4D}" destId="{7F623A67-AF80-4CAE-A6C0-D2C001A1FE3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921D39-424F-46F9-8D4E-690DAAE1C0B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15D678-83C3-4767-926F-CF05D1423A4D}" type="pres">
      <dgm:prSet presAssocID="{6B921D39-424F-46F9-8D4E-690DAAE1C0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E07050AE-0AD5-4853-9595-496AD5CFB698}" type="presOf" srcId="{6B921D39-424F-46F9-8D4E-690DAAE1C0B0}" destId="{BE15D678-83C3-4767-926F-CF05D1423A4D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D95D38-2413-4677-A446-1394BB3EF478}">
      <dsp:nvSpPr>
        <dsp:cNvPr id="0" name=""/>
        <dsp:cNvSpPr/>
      </dsp:nvSpPr>
      <dsp:spPr>
        <a:xfrm rot="10800000">
          <a:off x="1657539" y="3019"/>
          <a:ext cx="5171614" cy="141965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02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rgbClr val="002060"/>
              </a:solidFill>
            </a:rPr>
            <a:t>Ética em Pesquisa como início do caminho   </a:t>
          </a:r>
          <a:endParaRPr lang="pt-BR" sz="2700" b="1" kern="1200" dirty="0">
            <a:solidFill>
              <a:srgbClr val="002060"/>
            </a:solidFill>
          </a:endParaRPr>
        </a:p>
      </dsp:txBody>
      <dsp:txXfrm rot="10800000">
        <a:off x="1657539" y="3019"/>
        <a:ext cx="5171614" cy="1419657"/>
      </dsp:txXfrm>
    </dsp:sp>
    <dsp:sp modelId="{55CAEC3E-8E90-44A4-9B0D-D1B22E504129}">
      <dsp:nvSpPr>
        <dsp:cNvPr id="0" name=""/>
        <dsp:cNvSpPr/>
      </dsp:nvSpPr>
      <dsp:spPr>
        <a:xfrm>
          <a:off x="947710" y="3019"/>
          <a:ext cx="1419657" cy="14196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4BF70-AC08-4903-8CFC-90E367EC891E}">
      <dsp:nvSpPr>
        <dsp:cNvPr id="0" name=""/>
        <dsp:cNvSpPr/>
      </dsp:nvSpPr>
      <dsp:spPr>
        <a:xfrm rot="10800000">
          <a:off x="1657539" y="1846455"/>
          <a:ext cx="5171614" cy="1419657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02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rgbClr val="002060"/>
              </a:solidFill>
            </a:rPr>
            <a:t>Embrião do Problema de Pesquisa</a:t>
          </a:r>
          <a:endParaRPr lang="pt-BR" sz="2700" b="1" kern="1200" dirty="0">
            <a:solidFill>
              <a:srgbClr val="002060"/>
            </a:solidFill>
          </a:endParaRPr>
        </a:p>
      </dsp:txBody>
      <dsp:txXfrm rot="10800000">
        <a:off x="1657539" y="1846455"/>
        <a:ext cx="5171614" cy="1419657"/>
      </dsp:txXfrm>
    </dsp:sp>
    <dsp:sp modelId="{F6B03C01-A8CB-4925-9A2A-C3F81DABCBB0}">
      <dsp:nvSpPr>
        <dsp:cNvPr id="0" name=""/>
        <dsp:cNvSpPr/>
      </dsp:nvSpPr>
      <dsp:spPr>
        <a:xfrm>
          <a:off x="947710" y="1846455"/>
          <a:ext cx="1419657" cy="14196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A2588-138A-4A29-BA94-DA603BC9D65A}">
      <dsp:nvSpPr>
        <dsp:cNvPr id="0" name=""/>
        <dsp:cNvSpPr/>
      </dsp:nvSpPr>
      <dsp:spPr>
        <a:xfrm rot="10800000">
          <a:off x="1657539" y="3689891"/>
          <a:ext cx="5171614" cy="1419657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02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rgbClr val="002060"/>
              </a:solidFill>
            </a:rPr>
            <a:t>Fontes de Pesquisa Científica e Busca com Descritores da BIREME</a:t>
          </a:r>
          <a:endParaRPr lang="pt-BR" sz="2700" b="1" kern="1200" dirty="0">
            <a:solidFill>
              <a:srgbClr val="002060"/>
            </a:solidFill>
          </a:endParaRPr>
        </a:p>
      </dsp:txBody>
      <dsp:txXfrm rot="10800000">
        <a:off x="1657539" y="3689891"/>
        <a:ext cx="5171614" cy="1419657"/>
      </dsp:txXfrm>
    </dsp:sp>
    <dsp:sp modelId="{1BC3B847-26F9-41F4-B124-AE5472042B45}">
      <dsp:nvSpPr>
        <dsp:cNvPr id="0" name=""/>
        <dsp:cNvSpPr/>
      </dsp:nvSpPr>
      <dsp:spPr>
        <a:xfrm>
          <a:off x="947710" y="3689891"/>
          <a:ext cx="1419657" cy="14196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D95D38-2413-4677-A446-1394BB3EF478}">
      <dsp:nvSpPr>
        <dsp:cNvPr id="0" name=""/>
        <dsp:cNvSpPr/>
      </dsp:nvSpPr>
      <dsp:spPr>
        <a:xfrm rot="10800000">
          <a:off x="1679947" y="586"/>
          <a:ext cx="5219499" cy="146104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28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rgbClr val="002060"/>
              </a:solidFill>
            </a:rPr>
            <a:t>Revisão de Literatura Exploratória: </a:t>
          </a:r>
          <a:r>
            <a:rPr lang="pt-BR" sz="2700" kern="1200" dirty="0" smtClean="0">
              <a:solidFill>
                <a:srgbClr val="002060"/>
              </a:solidFill>
            </a:rPr>
            <a:t>clareza do problema escolhido   </a:t>
          </a:r>
          <a:endParaRPr lang="pt-BR" sz="2700" kern="1200" dirty="0">
            <a:solidFill>
              <a:srgbClr val="002060"/>
            </a:solidFill>
          </a:endParaRPr>
        </a:p>
      </dsp:txBody>
      <dsp:txXfrm rot="10800000">
        <a:off x="1679947" y="586"/>
        <a:ext cx="5219499" cy="1461047"/>
      </dsp:txXfrm>
    </dsp:sp>
    <dsp:sp modelId="{55CAEC3E-8E90-44A4-9B0D-D1B22E504129}">
      <dsp:nvSpPr>
        <dsp:cNvPr id="0" name=""/>
        <dsp:cNvSpPr/>
      </dsp:nvSpPr>
      <dsp:spPr>
        <a:xfrm>
          <a:off x="949424" y="586"/>
          <a:ext cx="1461047" cy="14610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4BF70-AC08-4903-8CFC-90E367EC891E}">
      <dsp:nvSpPr>
        <dsp:cNvPr id="0" name=""/>
        <dsp:cNvSpPr/>
      </dsp:nvSpPr>
      <dsp:spPr>
        <a:xfrm rot="10800000">
          <a:off x="1679947" y="1897768"/>
          <a:ext cx="5219499" cy="146104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28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rgbClr val="002060"/>
              </a:solidFill>
            </a:rPr>
            <a:t>Revisão de Literatura: </a:t>
          </a:r>
          <a:r>
            <a:rPr lang="pt-BR" sz="2700" b="0" kern="1200" dirty="0" smtClean="0">
              <a:solidFill>
                <a:srgbClr val="002060"/>
              </a:solidFill>
            </a:rPr>
            <a:t>referencial teórico </a:t>
          </a:r>
          <a:endParaRPr lang="pt-BR" sz="2700" b="0" kern="1200" dirty="0">
            <a:solidFill>
              <a:srgbClr val="002060"/>
            </a:solidFill>
          </a:endParaRPr>
        </a:p>
      </dsp:txBody>
      <dsp:txXfrm rot="10800000">
        <a:off x="1679947" y="1897768"/>
        <a:ext cx="5219499" cy="1461047"/>
      </dsp:txXfrm>
    </dsp:sp>
    <dsp:sp modelId="{F6B03C01-A8CB-4925-9A2A-C3F81DABCBB0}">
      <dsp:nvSpPr>
        <dsp:cNvPr id="0" name=""/>
        <dsp:cNvSpPr/>
      </dsp:nvSpPr>
      <dsp:spPr>
        <a:xfrm>
          <a:off x="949424" y="1897768"/>
          <a:ext cx="1461047" cy="14610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A2588-138A-4A29-BA94-DA603BC9D65A}">
      <dsp:nvSpPr>
        <dsp:cNvPr id="0" name=""/>
        <dsp:cNvSpPr/>
      </dsp:nvSpPr>
      <dsp:spPr>
        <a:xfrm rot="10800000">
          <a:off x="1679947" y="3794949"/>
          <a:ext cx="5219499" cy="146104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28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rgbClr val="002060"/>
              </a:solidFill>
            </a:rPr>
            <a:t>Citação e Referência</a:t>
          </a:r>
          <a:endParaRPr lang="pt-BR" sz="2700" b="1" kern="1200" dirty="0">
            <a:solidFill>
              <a:srgbClr val="002060"/>
            </a:solidFill>
          </a:endParaRPr>
        </a:p>
      </dsp:txBody>
      <dsp:txXfrm rot="10800000">
        <a:off x="1679947" y="3794949"/>
        <a:ext cx="5219499" cy="1461047"/>
      </dsp:txXfrm>
    </dsp:sp>
    <dsp:sp modelId="{1BC3B847-26F9-41F4-B124-AE5472042B45}">
      <dsp:nvSpPr>
        <dsp:cNvPr id="0" name=""/>
        <dsp:cNvSpPr/>
      </dsp:nvSpPr>
      <dsp:spPr>
        <a:xfrm>
          <a:off x="949424" y="3794949"/>
          <a:ext cx="1461047" cy="14610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581517-BBA3-43B2-B47E-39422026AD87}">
      <dsp:nvSpPr>
        <dsp:cNvPr id="0" name=""/>
        <dsp:cNvSpPr/>
      </dsp:nvSpPr>
      <dsp:spPr>
        <a:xfrm rot="10800000">
          <a:off x="1611737" y="143"/>
          <a:ext cx="4932187" cy="147767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6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/>
            <a:t>Organização dos artigos</a:t>
          </a:r>
          <a:endParaRPr lang="pt-BR" sz="2800" b="1" kern="1200" dirty="0"/>
        </a:p>
      </dsp:txBody>
      <dsp:txXfrm rot="10800000">
        <a:off x="1611737" y="143"/>
        <a:ext cx="4932187" cy="1477679"/>
      </dsp:txXfrm>
    </dsp:sp>
    <dsp:sp modelId="{A0BA9233-56D4-42AB-A3D8-288887AFA22A}">
      <dsp:nvSpPr>
        <dsp:cNvPr id="0" name=""/>
        <dsp:cNvSpPr/>
      </dsp:nvSpPr>
      <dsp:spPr>
        <a:xfrm>
          <a:off x="872898" y="143"/>
          <a:ext cx="1477679" cy="14776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25EEB-3EB4-4694-9BE6-70FB722C5955}">
      <dsp:nvSpPr>
        <dsp:cNvPr id="0" name=""/>
        <dsp:cNvSpPr/>
      </dsp:nvSpPr>
      <dsp:spPr>
        <a:xfrm rot="10800000">
          <a:off x="1611737" y="1918920"/>
          <a:ext cx="4932187" cy="1477679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6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>
              <a:solidFill>
                <a:srgbClr val="002060"/>
              </a:solidFill>
            </a:rPr>
            <a:t>Fichamento e EndNote</a:t>
          </a:r>
          <a:endParaRPr lang="pt-BR" sz="2800" b="1" kern="1200" dirty="0">
            <a:solidFill>
              <a:srgbClr val="002060"/>
            </a:solidFill>
          </a:endParaRPr>
        </a:p>
      </dsp:txBody>
      <dsp:txXfrm rot="10800000">
        <a:off x="1611737" y="1918920"/>
        <a:ext cx="4932187" cy="1477679"/>
      </dsp:txXfrm>
    </dsp:sp>
    <dsp:sp modelId="{3874F2EC-4115-44C2-B23D-6BF444F98AFD}">
      <dsp:nvSpPr>
        <dsp:cNvPr id="0" name=""/>
        <dsp:cNvSpPr/>
      </dsp:nvSpPr>
      <dsp:spPr>
        <a:xfrm>
          <a:off x="872898" y="1918920"/>
          <a:ext cx="1477679" cy="14776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3B860-5B45-40C3-B85A-F4CC75F68F77}">
      <dsp:nvSpPr>
        <dsp:cNvPr id="0" name=""/>
        <dsp:cNvSpPr/>
      </dsp:nvSpPr>
      <dsp:spPr>
        <a:xfrm rot="10800000">
          <a:off x="1611737" y="3837697"/>
          <a:ext cx="4932187" cy="1477679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61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>
              <a:solidFill>
                <a:srgbClr val="002060"/>
              </a:solidFill>
            </a:rPr>
            <a:t>Justificativa</a:t>
          </a:r>
          <a:endParaRPr lang="pt-BR" sz="2800" b="1" kern="1200" dirty="0">
            <a:solidFill>
              <a:srgbClr val="002060"/>
            </a:solidFill>
          </a:endParaRPr>
        </a:p>
      </dsp:txBody>
      <dsp:txXfrm rot="10800000">
        <a:off x="1611737" y="3837697"/>
        <a:ext cx="4932187" cy="1477679"/>
      </dsp:txXfrm>
    </dsp:sp>
    <dsp:sp modelId="{A1D7F9D6-9AEA-4054-B7BA-C94ECACAB87B}">
      <dsp:nvSpPr>
        <dsp:cNvPr id="0" name=""/>
        <dsp:cNvSpPr/>
      </dsp:nvSpPr>
      <dsp:spPr>
        <a:xfrm>
          <a:off x="872898" y="3837697"/>
          <a:ext cx="1477679" cy="147767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D95D38-2413-4677-A446-1394BB3EF478}">
      <dsp:nvSpPr>
        <dsp:cNvPr id="0" name=""/>
        <dsp:cNvSpPr/>
      </dsp:nvSpPr>
      <dsp:spPr>
        <a:xfrm rot="10800000">
          <a:off x="1572308" y="2300"/>
          <a:ext cx="4932187" cy="131996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06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rgbClr val="002060"/>
              </a:solidFill>
            </a:rPr>
            <a:t>Refinar o Problema de Pesquisa </a:t>
          </a:r>
          <a:endParaRPr lang="pt-BR" sz="2600" kern="1200" dirty="0">
            <a:solidFill>
              <a:srgbClr val="002060"/>
            </a:solidFill>
          </a:endParaRPr>
        </a:p>
      </dsp:txBody>
      <dsp:txXfrm rot="10800000">
        <a:off x="1572308" y="2300"/>
        <a:ext cx="4932187" cy="1319962"/>
      </dsp:txXfrm>
    </dsp:sp>
    <dsp:sp modelId="{55CAEC3E-8E90-44A4-9B0D-D1B22E504129}">
      <dsp:nvSpPr>
        <dsp:cNvPr id="0" name=""/>
        <dsp:cNvSpPr/>
      </dsp:nvSpPr>
      <dsp:spPr>
        <a:xfrm>
          <a:off x="912327" y="2300"/>
          <a:ext cx="1319962" cy="13199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4BF70-AC08-4903-8CFC-90E367EC891E}">
      <dsp:nvSpPr>
        <dsp:cNvPr id="0" name=""/>
        <dsp:cNvSpPr/>
      </dsp:nvSpPr>
      <dsp:spPr>
        <a:xfrm rot="10800000">
          <a:off x="1572308" y="1716282"/>
          <a:ext cx="4932187" cy="1319962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06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rgbClr val="002060"/>
              </a:solidFill>
            </a:rPr>
            <a:t>Listar o que eu preciso saber para responder ao problema?</a:t>
          </a:r>
          <a:endParaRPr lang="pt-BR" sz="2600" kern="1200" dirty="0">
            <a:solidFill>
              <a:srgbClr val="002060"/>
            </a:solidFill>
          </a:endParaRPr>
        </a:p>
      </dsp:txBody>
      <dsp:txXfrm rot="10800000">
        <a:off x="1572308" y="1716282"/>
        <a:ext cx="4932187" cy="1319962"/>
      </dsp:txXfrm>
    </dsp:sp>
    <dsp:sp modelId="{F6B03C01-A8CB-4925-9A2A-C3F81DABCBB0}">
      <dsp:nvSpPr>
        <dsp:cNvPr id="0" name=""/>
        <dsp:cNvSpPr/>
      </dsp:nvSpPr>
      <dsp:spPr>
        <a:xfrm>
          <a:off x="912327" y="1716282"/>
          <a:ext cx="1319962" cy="13199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A2588-138A-4A29-BA94-DA603BC9D65A}">
      <dsp:nvSpPr>
        <dsp:cNvPr id="0" name=""/>
        <dsp:cNvSpPr/>
      </dsp:nvSpPr>
      <dsp:spPr>
        <a:xfrm rot="10800000">
          <a:off x="1572308" y="3430264"/>
          <a:ext cx="4932187" cy="1319962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06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rgbClr val="002060"/>
              </a:solidFill>
            </a:rPr>
            <a:t>Redigir os Objetivos</a:t>
          </a:r>
          <a:endParaRPr lang="pt-BR" sz="2600" kern="1200" dirty="0">
            <a:solidFill>
              <a:srgbClr val="002060"/>
            </a:solidFill>
          </a:endParaRPr>
        </a:p>
      </dsp:txBody>
      <dsp:txXfrm rot="10800000">
        <a:off x="1572308" y="3430264"/>
        <a:ext cx="4932187" cy="1319962"/>
      </dsp:txXfrm>
    </dsp:sp>
    <dsp:sp modelId="{1BC3B847-26F9-41F4-B124-AE5472042B45}">
      <dsp:nvSpPr>
        <dsp:cNvPr id="0" name=""/>
        <dsp:cNvSpPr/>
      </dsp:nvSpPr>
      <dsp:spPr>
        <a:xfrm>
          <a:off x="912327" y="3430264"/>
          <a:ext cx="1319962" cy="13199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D95D38-2413-4677-A446-1394BB3EF478}">
      <dsp:nvSpPr>
        <dsp:cNvPr id="0" name=""/>
        <dsp:cNvSpPr/>
      </dsp:nvSpPr>
      <dsp:spPr>
        <a:xfrm rot="10800000">
          <a:off x="1863477" y="485873"/>
          <a:ext cx="4932187" cy="24846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5655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Referências  </a:t>
          </a:r>
          <a:endParaRPr lang="pt-BR" sz="4000" kern="1200" dirty="0"/>
        </a:p>
      </dsp:txBody>
      <dsp:txXfrm rot="10800000">
        <a:off x="1863477" y="485873"/>
        <a:ext cx="4932187" cy="2484636"/>
      </dsp:txXfrm>
    </dsp:sp>
    <dsp:sp modelId="{55CAEC3E-8E90-44A4-9B0D-D1B22E504129}">
      <dsp:nvSpPr>
        <dsp:cNvPr id="0" name=""/>
        <dsp:cNvSpPr/>
      </dsp:nvSpPr>
      <dsp:spPr>
        <a:xfrm>
          <a:off x="621159" y="485873"/>
          <a:ext cx="2484636" cy="24846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B91322-57EC-4172-873E-766C306FA4D0}">
      <dsp:nvSpPr>
        <dsp:cNvPr id="0" name=""/>
        <dsp:cNvSpPr/>
      </dsp:nvSpPr>
      <dsp:spPr>
        <a:xfrm>
          <a:off x="3536536" y="4570"/>
          <a:ext cx="2251454" cy="14634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Tema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 (limita o campo</a:t>
          </a:r>
          <a:r>
            <a:rPr lang="pt-BR" sz="1700" kern="1200" dirty="0" smtClean="0"/>
            <a:t>)</a:t>
          </a:r>
          <a:endParaRPr lang="pt-BR" sz="1700" kern="1200" dirty="0"/>
        </a:p>
      </dsp:txBody>
      <dsp:txXfrm>
        <a:off x="3536536" y="4570"/>
        <a:ext cx="2251454" cy="1463445"/>
      </dsp:txXfrm>
    </dsp:sp>
    <dsp:sp modelId="{5A78253F-DD04-4295-B8BE-A78A8F8E23FC}">
      <dsp:nvSpPr>
        <dsp:cNvPr id="0" name=""/>
        <dsp:cNvSpPr/>
      </dsp:nvSpPr>
      <dsp:spPr>
        <a:xfrm>
          <a:off x="1738783" y="736293"/>
          <a:ext cx="5846961" cy="5846961"/>
        </a:xfrm>
        <a:custGeom>
          <a:avLst/>
          <a:gdLst/>
          <a:ahLst/>
          <a:cxnLst/>
          <a:rect l="0" t="0" r="0" b="0"/>
          <a:pathLst>
            <a:path>
              <a:moveTo>
                <a:pt x="4064670" y="231933"/>
              </a:moveTo>
              <a:arcTo wR="2923480" hR="2923480" stAng="17578588" swAng="19612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35CDB-E6EF-4424-B7C6-0AF1507BCE6B}">
      <dsp:nvSpPr>
        <dsp:cNvPr id="0" name=""/>
        <dsp:cNvSpPr/>
      </dsp:nvSpPr>
      <dsp:spPr>
        <a:xfrm>
          <a:off x="6316932" y="2024646"/>
          <a:ext cx="2251454" cy="146344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Problema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(aspecto negativo)</a:t>
          </a:r>
          <a:endParaRPr lang="pt-BR" sz="1700" b="1" kern="1200" dirty="0">
            <a:solidFill>
              <a:schemeClr val="bg1"/>
            </a:solidFill>
          </a:endParaRPr>
        </a:p>
      </dsp:txBody>
      <dsp:txXfrm>
        <a:off x="6316932" y="2024646"/>
        <a:ext cx="2251454" cy="1463445"/>
      </dsp:txXfrm>
    </dsp:sp>
    <dsp:sp modelId="{F6A39225-D4CF-4B5D-9CE5-760CEBC5233D}">
      <dsp:nvSpPr>
        <dsp:cNvPr id="0" name=""/>
        <dsp:cNvSpPr/>
      </dsp:nvSpPr>
      <dsp:spPr>
        <a:xfrm>
          <a:off x="1738783" y="736293"/>
          <a:ext cx="5846961" cy="5846961"/>
        </a:xfrm>
        <a:custGeom>
          <a:avLst/>
          <a:gdLst/>
          <a:ahLst/>
          <a:cxnLst/>
          <a:rect l="0" t="0" r="0" b="0"/>
          <a:pathLst>
            <a:path>
              <a:moveTo>
                <a:pt x="5842955" y="2770483"/>
              </a:moveTo>
              <a:arcTo wR="2923480" hR="2923480" stAng="21420007" swAng="2196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9668C-642D-476B-B4D2-74BB7586E30C}">
      <dsp:nvSpPr>
        <dsp:cNvPr id="0" name=""/>
        <dsp:cNvSpPr/>
      </dsp:nvSpPr>
      <dsp:spPr>
        <a:xfrm>
          <a:off x="5254915" y="5293197"/>
          <a:ext cx="2251454" cy="146344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Justificativa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(</a:t>
          </a:r>
          <a:r>
            <a:rPr lang="pt-BR" sz="1700" b="1" kern="1200" dirty="0" err="1" smtClean="0">
              <a:solidFill>
                <a:schemeClr val="bg1"/>
              </a:solidFill>
            </a:rPr>
            <a:t>pq</a:t>
          </a:r>
          <a:r>
            <a:rPr lang="pt-BR" sz="1700" b="1" kern="1200" dirty="0" smtClean="0">
              <a:solidFill>
                <a:schemeClr val="bg1"/>
              </a:solidFill>
            </a:rPr>
            <a:t> é importante pesquisar?)</a:t>
          </a:r>
          <a:endParaRPr lang="pt-BR" sz="1700" b="1" kern="1200" dirty="0">
            <a:solidFill>
              <a:schemeClr val="bg1"/>
            </a:solidFill>
          </a:endParaRPr>
        </a:p>
      </dsp:txBody>
      <dsp:txXfrm>
        <a:off x="5254915" y="5293197"/>
        <a:ext cx="2251454" cy="1463445"/>
      </dsp:txXfrm>
    </dsp:sp>
    <dsp:sp modelId="{9EE9F797-8B10-4664-8E03-146E0DA9E85E}">
      <dsp:nvSpPr>
        <dsp:cNvPr id="0" name=""/>
        <dsp:cNvSpPr/>
      </dsp:nvSpPr>
      <dsp:spPr>
        <a:xfrm>
          <a:off x="1738783" y="736293"/>
          <a:ext cx="5846961" cy="5846961"/>
        </a:xfrm>
        <a:custGeom>
          <a:avLst/>
          <a:gdLst/>
          <a:ahLst/>
          <a:cxnLst/>
          <a:rect l="0" t="0" r="0" b="0"/>
          <a:pathLst>
            <a:path>
              <a:moveTo>
                <a:pt x="3504520" y="5788639"/>
              </a:moveTo>
              <a:arcTo wR="2923480" hR="2923480" stAng="4712170" swAng="13756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0FA35-656A-4117-A2F4-60AD70F62A83}">
      <dsp:nvSpPr>
        <dsp:cNvPr id="0" name=""/>
        <dsp:cNvSpPr/>
      </dsp:nvSpPr>
      <dsp:spPr>
        <a:xfrm>
          <a:off x="1818157" y="5293197"/>
          <a:ext cx="2251454" cy="146344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Objetivo Geral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( resolver o problema)</a:t>
          </a:r>
          <a:endParaRPr lang="pt-BR" sz="1700" b="1" kern="1200" dirty="0">
            <a:solidFill>
              <a:schemeClr val="bg1"/>
            </a:solidFill>
          </a:endParaRPr>
        </a:p>
      </dsp:txBody>
      <dsp:txXfrm>
        <a:off x="1818157" y="5293197"/>
        <a:ext cx="2251454" cy="1463445"/>
      </dsp:txXfrm>
    </dsp:sp>
    <dsp:sp modelId="{1D5DD896-AC57-4327-A62C-727EE78B7BCD}">
      <dsp:nvSpPr>
        <dsp:cNvPr id="0" name=""/>
        <dsp:cNvSpPr/>
      </dsp:nvSpPr>
      <dsp:spPr>
        <a:xfrm>
          <a:off x="1738783" y="736293"/>
          <a:ext cx="5846961" cy="5846961"/>
        </a:xfrm>
        <a:custGeom>
          <a:avLst/>
          <a:gdLst/>
          <a:ahLst/>
          <a:cxnLst/>
          <a:rect l="0" t="0" r="0" b="0"/>
          <a:pathLst>
            <a:path>
              <a:moveTo>
                <a:pt x="488477" y="4541349"/>
              </a:moveTo>
              <a:arcTo wR="2923480" hR="2923480" stAng="8783945" swAng="2196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60130-1C68-445A-B7D3-E574F6DBE63D}">
      <dsp:nvSpPr>
        <dsp:cNvPr id="0" name=""/>
        <dsp:cNvSpPr/>
      </dsp:nvSpPr>
      <dsp:spPr>
        <a:xfrm>
          <a:off x="756141" y="2024646"/>
          <a:ext cx="2251454" cy="146344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Objetivos específicos (causas ou fatores condicionantes)</a:t>
          </a:r>
          <a:endParaRPr lang="pt-BR" sz="1700" b="1" kern="1200" dirty="0">
            <a:solidFill>
              <a:schemeClr val="bg1"/>
            </a:solidFill>
          </a:endParaRPr>
        </a:p>
      </dsp:txBody>
      <dsp:txXfrm>
        <a:off x="756141" y="2024646"/>
        <a:ext cx="2251454" cy="1463445"/>
      </dsp:txXfrm>
    </dsp:sp>
    <dsp:sp modelId="{7F623A67-AF80-4CAE-A6C0-D2C001A1FE3A}">
      <dsp:nvSpPr>
        <dsp:cNvPr id="0" name=""/>
        <dsp:cNvSpPr/>
      </dsp:nvSpPr>
      <dsp:spPr>
        <a:xfrm>
          <a:off x="1738783" y="736293"/>
          <a:ext cx="5846961" cy="5846961"/>
        </a:xfrm>
        <a:custGeom>
          <a:avLst/>
          <a:gdLst/>
          <a:ahLst/>
          <a:cxnLst/>
          <a:rect l="0" t="0" r="0" b="0"/>
          <a:pathLst>
            <a:path>
              <a:moveTo>
                <a:pt x="509455" y="1274474"/>
              </a:moveTo>
              <a:arcTo wR="2923480" hR="2923480" stAng="12860205" swAng="19612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27BFD-5F63-483D-BA2D-CDEACE9C2FF6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AEE07-ABF7-44D2-8932-B2C8EB54D1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D9EA2E0-FC16-41A8-BF05-316F6159F6D2}" type="datetimeFigureOut">
              <a:rPr lang="pt-BR" smtClean="0"/>
              <a:pPr/>
              <a:t>19/07/2012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56B5E7A-139F-43F1-8871-520141F49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istema%20num&#233;rico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Sistema%20autor-data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/Projeto%20CNPq/FICHAMENTOO_APHAB.doc" TargetMode="External"/><Relationship Id="rId2" Type="http://schemas.openxmlformats.org/officeDocument/2006/relationships/hyperlink" Target="../Documents/Projeto%20CNPq/FICHAMENTO_SADL.doc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Artigo%202.pdf" TargetMode="External"/><Relationship Id="rId2" Type="http://schemas.openxmlformats.org/officeDocument/2006/relationships/hyperlink" Target="Artigo%2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rtigo%205.pdf" TargetMode="External"/><Relationship Id="rId5" Type="http://schemas.openxmlformats.org/officeDocument/2006/relationships/hyperlink" Target="Artigo%204.pdf" TargetMode="External"/><Relationship Id="rId4" Type="http://schemas.openxmlformats.org/officeDocument/2006/relationships/hyperlink" Target="artigo%203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062912" cy="93610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ORGANIZAÇÃO DA PESQUISA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  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827584" y="1412776"/>
          <a:ext cx="77768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6624736" cy="108012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rgbClr val="FF0000"/>
                </a:solidFill>
              </a:rPr>
              <a:t>CITAÇÃO E REFERÊNCIA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46449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Citação Indireta (= Paráfrase)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Segundo </a:t>
            </a:r>
            <a:r>
              <a:rPr lang="pt-BR" b="1" dirty="0" err="1" smtClean="0"/>
              <a:t>Perelman</a:t>
            </a:r>
            <a:r>
              <a:rPr lang="pt-BR" b="1" dirty="0" smtClean="0"/>
              <a:t> e </a:t>
            </a:r>
            <a:r>
              <a:rPr lang="pt-BR" b="1" dirty="0" err="1" smtClean="0"/>
              <a:t>Olbrechts-Tyteca</a:t>
            </a:r>
            <a:r>
              <a:rPr lang="pt-BR" b="1" dirty="0" smtClean="0"/>
              <a:t> (2000), argumentar é agir visando à alteração de situações preexistentes.</a:t>
            </a:r>
          </a:p>
          <a:p>
            <a:pPr algn="just"/>
            <a:endParaRPr lang="pt-BR" b="1" dirty="0" smtClean="0"/>
          </a:p>
          <a:p>
            <a:pPr algn="ctr"/>
            <a:r>
              <a:rPr lang="pt-BR" b="1" dirty="0" smtClean="0">
                <a:solidFill>
                  <a:srgbClr val="FFFF00"/>
                </a:solidFill>
              </a:rPr>
              <a:t>OU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Argumentar é agir visando à alteração de situações preexistentes (PERELMAN;OLBRECHTS-TYTECA, 2000).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</p:txBody>
      </p:sp>
      <p:pic>
        <p:nvPicPr>
          <p:cNvPr id="5" name="Imagem 4" descr="ab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47664" cy="154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6624736" cy="108012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rgbClr val="FF0000"/>
                </a:solidFill>
              </a:rPr>
              <a:t>CITAÇÃO E REFERÊNCIA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208912" cy="352839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b="1" dirty="0" smtClean="0"/>
          </a:p>
          <a:p>
            <a:pPr algn="just"/>
            <a:endParaRPr lang="pt-BR" b="1" dirty="0" smtClean="0">
              <a:solidFill>
                <a:srgbClr val="FFFF00"/>
              </a:solidFill>
            </a:endParaRPr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Citação de Citação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“Um ensino </a:t>
            </a:r>
            <a:r>
              <a:rPr lang="pt-BR" b="1" dirty="0" err="1" smtClean="0"/>
              <a:t>gramaticalista</a:t>
            </a:r>
            <a:r>
              <a:rPr lang="pt-BR" b="1" dirty="0" smtClean="0"/>
              <a:t> abafa justamente os talentos naturais, incute insegurança na linguagem, gera aversão ao estudo do idioma” (LUFT, 1994, p. 23-25,</a:t>
            </a:r>
            <a:r>
              <a:rPr lang="pt-BR" b="1" i="1" dirty="0" smtClean="0"/>
              <a:t> apud </a:t>
            </a:r>
            <a:r>
              <a:rPr lang="pt-BR" b="1" dirty="0" smtClean="0"/>
              <a:t>BAGNO, 2004, p. 63).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</p:txBody>
      </p:sp>
      <p:pic>
        <p:nvPicPr>
          <p:cNvPr id="5" name="Imagem 4" descr="ab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47664" cy="154766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35696" y="4941168"/>
            <a:ext cx="5760640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/>
              <a:t> </a:t>
            </a:r>
            <a:r>
              <a:rPr lang="pt-BR" sz="3200" b="1" i="1" dirty="0" smtClean="0">
                <a:solidFill>
                  <a:srgbClr val="FFFF00"/>
                </a:solidFill>
              </a:rPr>
              <a:t>apud = citado por</a:t>
            </a:r>
          </a:p>
          <a:p>
            <a:pPr algn="ctr"/>
            <a:endParaRPr lang="pt-BR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pt-BR" sz="3200" b="1" i="1" dirty="0" smtClean="0">
                <a:solidFill>
                  <a:srgbClr val="FFFF00"/>
                </a:solidFill>
              </a:rPr>
              <a:t>Deve ser usado raramente </a:t>
            </a:r>
            <a:endParaRPr lang="pt-B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6480720" cy="108012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rgbClr val="FF0000"/>
                </a:solidFill>
              </a:rPr>
              <a:t>CITAÇÃO E REFERÊNCIA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208912" cy="4824536"/>
          </a:xfrm>
        </p:spPr>
        <p:txBody>
          <a:bodyPr>
            <a:normAutofit/>
          </a:bodyPr>
          <a:lstStyle/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Indicadas por sistema: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           </a:t>
            </a:r>
          </a:p>
          <a:p>
            <a:pPr algn="just"/>
            <a:r>
              <a:rPr lang="pt-BR" b="1" dirty="0" smtClean="0"/>
              <a:t>             numérico  </a:t>
            </a:r>
          </a:p>
          <a:p>
            <a:pPr algn="just"/>
            <a:r>
              <a:rPr lang="pt-BR" b="1" dirty="0" smtClean="0"/>
              <a:t>                       </a:t>
            </a:r>
          </a:p>
          <a:p>
            <a:pPr algn="just"/>
            <a:r>
              <a:rPr lang="pt-BR" b="1" dirty="0" smtClean="0"/>
              <a:t>   </a:t>
            </a:r>
          </a:p>
          <a:p>
            <a:pPr algn="just"/>
            <a:r>
              <a:rPr lang="pt-BR" b="1" dirty="0" smtClean="0"/>
              <a:t>             sistema </a:t>
            </a:r>
            <a:r>
              <a:rPr lang="pt-BR" b="1" dirty="0" err="1" smtClean="0"/>
              <a:t>autor-data</a:t>
            </a:r>
            <a:endParaRPr lang="pt-BR" b="1" dirty="0"/>
          </a:p>
        </p:txBody>
      </p:sp>
      <p:pic>
        <p:nvPicPr>
          <p:cNvPr id="5" name="Imagem 4" descr="ab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47664" cy="1547664"/>
          </a:xfrm>
          <a:prstGeom prst="rect">
            <a:avLst/>
          </a:prstGeom>
        </p:spPr>
      </p:pic>
      <p:sp>
        <p:nvSpPr>
          <p:cNvPr id="6" name="Seta para a direita listrada 5">
            <a:hlinkClick r:id="rId3" action="ppaction://hlinkfile"/>
          </p:cNvPr>
          <p:cNvSpPr/>
          <p:nvPr/>
        </p:nvSpPr>
        <p:spPr>
          <a:xfrm>
            <a:off x="899592" y="3429000"/>
            <a:ext cx="864096" cy="72008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listrada 6">
            <a:hlinkClick r:id="rId4" action="ppaction://hlinkfile"/>
          </p:cNvPr>
          <p:cNvSpPr/>
          <p:nvPr/>
        </p:nvSpPr>
        <p:spPr>
          <a:xfrm>
            <a:off x="827584" y="4869160"/>
            <a:ext cx="864096" cy="72008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ORGANIZANDO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FICHAMENTO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END NOTE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 smtClean="0"/>
              <a:t>Ato de fichar = registrar</a:t>
            </a:r>
          </a:p>
          <a:p>
            <a:r>
              <a:rPr lang="pt-BR" dirty="0" smtClean="0"/>
              <a:t>Técnica de estudo</a:t>
            </a:r>
          </a:p>
          <a:p>
            <a:r>
              <a:rPr lang="pt-BR" dirty="0" smtClean="0"/>
              <a:t>Facilita a compreensão do texto, a organização e o acesso aos dados mais importantes</a:t>
            </a:r>
          </a:p>
          <a:p>
            <a:r>
              <a:rPr lang="pt-BR" dirty="0" smtClean="0"/>
              <a:t>Fichas, A4 ou banco de dados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pt-BR" i="1" dirty="0" smtClean="0"/>
              <a:t>O </a:t>
            </a:r>
            <a:r>
              <a:rPr lang="pt-BR" i="1" dirty="0" err="1" smtClean="0"/>
              <a:t>EndNote</a:t>
            </a:r>
            <a:r>
              <a:rPr lang="pt-BR" i="1" dirty="0" smtClean="0"/>
              <a:t> é uma ferramenta de busca on-line de artigos, livros, etc.</a:t>
            </a:r>
          </a:p>
          <a:p>
            <a:r>
              <a:rPr lang="pt-BR" i="1" dirty="0" smtClean="0"/>
              <a:t>É um banco de dados de referências</a:t>
            </a:r>
          </a:p>
          <a:p>
            <a:r>
              <a:rPr lang="pt-BR" i="1" dirty="0" smtClean="0"/>
              <a:t>Formata citações e referências</a:t>
            </a:r>
            <a:r>
              <a:rPr lang="pt-BR" dirty="0" smtClean="0"/>
              <a:t> no Microsoft ® Word com o recurso </a:t>
            </a:r>
            <a:r>
              <a:rPr lang="pt-BR" i="1" dirty="0" smtClean="0"/>
              <a:t>Cite </a:t>
            </a:r>
            <a:r>
              <a:rPr lang="pt-BR" i="1" dirty="0" err="1" smtClean="0"/>
              <a:t>While</a:t>
            </a:r>
            <a:r>
              <a:rPr lang="pt-BR" i="1" dirty="0" smtClean="0"/>
              <a:t> </a:t>
            </a:r>
            <a:r>
              <a:rPr lang="pt-BR" i="1" dirty="0" err="1" smtClean="0"/>
              <a:t>You</a:t>
            </a:r>
            <a:r>
              <a:rPr lang="pt-BR" i="1" dirty="0" smtClean="0"/>
              <a:t> </a:t>
            </a:r>
            <a:r>
              <a:rPr lang="pt-BR" i="1" dirty="0" err="1" smtClean="0"/>
              <a:t>Write</a:t>
            </a:r>
            <a:r>
              <a:rPr lang="pt-BR" i="1" dirty="0" smtClean="0"/>
              <a:t> (Cite enquanto escreve). </a:t>
            </a:r>
          </a:p>
          <a:p>
            <a:r>
              <a:rPr lang="pt-BR" i="1" dirty="0" smtClean="0"/>
              <a:t>C</a:t>
            </a:r>
            <a:r>
              <a:rPr lang="pt-BR" dirty="0" smtClean="0"/>
              <a:t>onfigura a citação bibliográfica de acordo com a norma ABNT e outras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06853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TIPOS DE FICHAMENTO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208912" cy="36004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pt-BR" b="1" dirty="0" smtClean="0"/>
              <a:t> </a:t>
            </a:r>
            <a:r>
              <a:rPr lang="pt-BR" b="1" dirty="0" err="1" smtClean="0"/>
              <a:t>Fichamento</a:t>
            </a:r>
            <a:r>
              <a:rPr lang="pt-BR" b="1" dirty="0" smtClean="0"/>
              <a:t> por autor</a:t>
            </a:r>
          </a:p>
          <a:p>
            <a:pPr algn="l">
              <a:buFont typeface="Wingdings" pitchFamily="2" charset="2"/>
              <a:buChar char="q"/>
            </a:pPr>
            <a:endParaRPr lang="pt-BR" b="1" dirty="0" smtClean="0"/>
          </a:p>
          <a:p>
            <a:pPr algn="l">
              <a:buFont typeface="Wingdings" pitchFamily="2" charset="2"/>
              <a:buChar char="q"/>
            </a:pPr>
            <a:r>
              <a:rPr lang="pt-BR" b="1" dirty="0" smtClean="0"/>
              <a:t> </a:t>
            </a:r>
            <a:r>
              <a:rPr lang="pt-BR" b="1" dirty="0" err="1" smtClean="0"/>
              <a:t>Fichamento</a:t>
            </a:r>
            <a:r>
              <a:rPr lang="pt-BR" b="1" dirty="0" smtClean="0"/>
              <a:t> por assunto</a:t>
            </a:r>
          </a:p>
          <a:p>
            <a:pPr algn="l"/>
            <a:endParaRPr lang="pt-BR" b="1" dirty="0" smtClean="0"/>
          </a:p>
          <a:p>
            <a:pPr algn="l">
              <a:buFont typeface="Wingdings" pitchFamily="2" charset="2"/>
              <a:buChar char="q"/>
            </a:pPr>
            <a:r>
              <a:rPr lang="pt-BR" b="1" dirty="0" smtClean="0"/>
              <a:t> </a:t>
            </a:r>
            <a:r>
              <a:rPr lang="pt-BR" b="1" dirty="0" err="1" smtClean="0"/>
              <a:t>Fichamento</a:t>
            </a:r>
            <a:r>
              <a:rPr lang="pt-BR" b="1" dirty="0" smtClean="0"/>
              <a:t> “resumo analítico”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062912" cy="57606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FICHAMENTO RESUMO ANALÍTICO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l"/>
            <a:r>
              <a:rPr lang="pt-BR" b="1" dirty="0" smtClean="0"/>
              <a:t>REFERÊNCIA DA OBRA (fonte em ABNT)</a:t>
            </a:r>
          </a:p>
          <a:p>
            <a:pPr algn="l"/>
            <a:endParaRPr lang="pt-BR" b="1" dirty="0" smtClean="0"/>
          </a:p>
          <a:p>
            <a:pPr algn="l"/>
            <a:r>
              <a:rPr lang="pt-BR" b="1" dirty="0" smtClean="0"/>
              <a:t>RESUMO  (Introdução + Objetivos +Metodologia + Resultados + Conclusão)</a:t>
            </a:r>
          </a:p>
          <a:p>
            <a:pPr algn="l"/>
            <a:endParaRPr lang="pt-BR" b="1" dirty="0" smtClean="0"/>
          </a:p>
          <a:p>
            <a:pPr algn="l"/>
            <a:r>
              <a:rPr lang="pt-BR" b="1" dirty="0" smtClean="0"/>
              <a:t>CITAÇÕES ( mais significativas)</a:t>
            </a:r>
          </a:p>
          <a:p>
            <a:pPr algn="l"/>
            <a:endParaRPr lang="pt-BR" b="1" dirty="0" smtClean="0"/>
          </a:p>
          <a:p>
            <a:pPr algn="l"/>
            <a:r>
              <a:rPr lang="pt-BR" b="1" dirty="0" smtClean="0"/>
              <a:t>COMENTÁRIOS  (análise crítica coerente sustentada em outras leituras e conhecimento do </a:t>
            </a:r>
            <a:r>
              <a:rPr lang="pt-BR" b="1" dirty="0" err="1" smtClean="0"/>
              <a:t>fichador</a:t>
            </a:r>
            <a:r>
              <a:rPr lang="pt-BR" b="1" dirty="0" smtClean="0"/>
              <a:t>)</a:t>
            </a:r>
          </a:p>
          <a:p>
            <a:pPr algn="l"/>
            <a:endParaRPr lang="pt-BR" b="1" dirty="0" smtClean="0"/>
          </a:p>
          <a:p>
            <a:pPr algn="l"/>
            <a:r>
              <a:rPr lang="pt-BR" b="1" dirty="0" smtClean="0"/>
              <a:t>IDEAÇÃO (novas ideias a partir da leitura)</a:t>
            </a:r>
          </a:p>
          <a:p>
            <a:pPr algn="l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062912" cy="576064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FICHAMENTO RESUMO ANALÍTICO</a:t>
            </a:r>
          </a:p>
          <a:p>
            <a:pPr algn="just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r>
              <a:rPr lang="pt-BR" sz="4000" b="1" dirty="0" smtClean="0">
                <a:solidFill>
                  <a:srgbClr val="FF0000"/>
                </a:solidFill>
                <a:hlinkClick r:id="rId2" action="ppaction://hlinkfile"/>
              </a:rPr>
              <a:t>Exemplo</a:t>
            </a:r>
            <a:r>
              <a:rPr lang="pt-BR" sz="4000" b="1" dirty="0" smtClean="0">
                <a:solidFill>
                  <a:srgbClr val="FFFF00"/>
                </a:solidFill>
              </a:rPr>
              <a:t> 1</a:t>
            </a:r>
          </a:p>
          <a:p>
            <a:pPr algn="ctr"/>
            <a:r>
              <a:rPr lang="pt-BR" sz="4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pt-BR" sz="4000" b="1" dirty="0" smtClean="0">
              <a:solidFill>
                <a:srgbClr val="FFFF00"/>
              </a:solidFill>
            </a:endParaRPr>
          </a:p>
          <a:p>
            <a:pPr algn="ctr"/>
            <a:endParaRPr lang="pt-BR" sz="40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4000" b="1" dirty="0" smtClean="0">
                <a:solidFill>
                  <a:srgbClr val="FFFF00"/>
                </a:solidFill>
                <a:hlinkClick r:id="rId3" action="ppaction://hlinkfile"/>
              </a:rPr>
              <a:t>Exemplo</a:t>
            </a:r>
            <a:r>
              <a:rPr lang="pt-BR" sz="4000" b="1" dirty="0" smtClean="0">
                <a:solidFill>
                  <a:srgbClr val="FFFF00"/>
                </a:solidFill>
              </a:rPr>
              <a:t> 2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062912" cy="1470025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END NOTE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062912" cy="1152128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ATIVIDADE DE DISPERSÃO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  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827584" y="1772816"/>
          <a:ext cx="74168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2912" cy="1470025"/>
          </a:xfrm>
        </p:spPr>
        <p:txBody>
          <a:bodyPr/>
          <a:lstStyle/>
          <a:p>
            <a:pPr algn="ctr"/>
            <a:r>
              <a:rPr lang="pt-BR" dirty="0" smtClean="0"/>
              <a:t>ORGANIZAÇÃO DA PESQUISA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  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755576" y="1700808"/>
          <a:ext cx="74168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062912" cy="86409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ORGANIZAÇÃO DA PESQUISA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  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827584" y="1268760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MONOGRAFIA (não periódica):</a:t>
            </a: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C000"/>
                </a:solidFill>
                <a:effectLst/>
              </a:rPr>
              <a:t>AUTOR(ES). Título. Edição. local: editora, data de publicação. Total de páginas.</a:t>
            </a:r>
            <a:r>
              <a:rPr lang="pt-BR" dirty="0" smtClean="0">
                <a:solidFill>
                  <a:srgbClr val="FFC000"/>
                </a:solidFill>
              </a:rPr>
              <a:t/>
            </a:r>
            <a:br>
              <a:rPr lang="pt-BR" dirty="0" smtClean="0">
                <a:solidFill>
                  <a:srgbClr val="FFC000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>
                <a:solidFill>
                  <a:schemeClr val="tx1"/>
                </a:solidFill>
                <a:effectLst/>
              </a:rPr>
              <a:t>GOMES, L. G. F. F. </a:t>
            </a:r>
            <a:r>
              <a:rPr lang="pt-BR" sz="3200" b="1" dirty="0" smtClean="0">
                <a:solidFill>
                  <a:schemeClr val="tx1"/>
                </a:solidFill>
                <a:effectLst/>
              </a:rPr>
              <a:t>Novela e sociedade no Brasil</a:t>
            </a:r>
            <a:r>
              <a:rPr lang="pt-BR" sz="3200" dirty="0" smtClean="0">
                <a:solidFill>
                  <a:schemeClr val="tx1"/>
                </a:solidFill>
                <a:effectLst/>
              </a:rPr>
              <a:t>. Niterói: </a:t>
            </a:r>
            <a:r>
              <a:rPr lang="pt-BR" sz="3200" dirty="0" err="1" smtClean="0">
                <a:solidFill>
                  <a:schemeClr val="tx1"/>
                </a:solidFill>
                <a:effectLst/>
              </a:rPr>
              <a:t>EdUFF</a:t>
            </a:r>
            <a:r>
              <a:rPr lang="pt-BR" sz="3200" dirty="0" smtClean="0">
                <a:solidFill>
                  <a:schemeClr val="tx1"/>
                </a:solidFill>
                <a:effectLst/>
              </a:rPr>
              <a:t>,1998. 137p.</a:t>
            </a:r>
            <a:endParaRPr lang="pt-BR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61662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MONOGRAFIA (não seriado):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ROMANO, Giovanni. Imagens da juventude na era moderna. </a:t>
            </a:r>
            <a:r>
              <a:rPr lang="pt-BR" sz="3200" dirty="0" smtClean="0">
                <a:solidFill>
                  <a:srgbClr val="FFC000"/>
                </a:solidFill>
              </a:rPr>
              <a:t>In: </a:t>
            </a:r>
            <a:r>
              <a:rPr lang="pt-BR" sz="3200" dirty="0" smtClean="0">
                <a:solidFill>
                  <a:schemeClr val="tx1"/>
                </a:solidFill>
              </a:rPr>
              <a:t>LEVI,</a:t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G.; SCHMIDT, J. (Org.). </a:t>
            </a:r>
            <a:r>
              <a:rPr lang="pt-BR" sz="3200" b="1" dirty="0" smtClean="0">
                <a:solidFill>
                  <a:schemeClr val="tx1"/>
                </a:solidFill>
              </a:rPr>
              <a:t>História dos jovens 2</a:t>
            </a:r>
            <a:r>
              <a:rPr lang="pt-BR" sz="3200" i="1" dirty="0" smtClean="0">
                <a:solidFill>
                  <a:schemeClr val="tx1"/>
                </a:solidFill>
              </a:rPr>
              <a:t>. São Paulo:</a:t>
            </a:r>
            <a:r>
              <a:rPr lang="pt-BR" sz="3200" b="1" i="1" dirty="0" smtClean="0">
                <a:solidFill>
                  <a:schemeClr val="tx1"/>
                </a:solidFill>
              </a:rPr>
              <a:t/>
            </a:r>
            <a:br>
              <a:rPr lang="pt-BR" sz="3200" b="1" i="1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Companhia das Letras, 1996. </a:t>
            </a:r>
            <a:r>
              <a:rPr lang="pt-BR" sz="3200" dirty="0" smtClean="0">
                <a:solidFill>
                  <a:srgbClr val="FFC000"/>
                </a:solidFill>
              </a:rPr>
              <a:t>p. 7-16</a:t>
            </a:r>
            <a:r>
              <a:rPr lang="pt-BR" sz="3200" dirty="0" smtClean="0">
                <a:solidFill>
                  <a:schemeClr val="tx1"/>
                </a:solidFill>
              </a:rPr>
              <a:t>.</a:t>
            </a:r>
            <a:endParaRPr lang="pt-BR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561662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/>
              </a:rPr>
              <a:t>Obra consultadas </a:t>
            </a:r>
            <a:r>
              <a:rPr lang="pt-BR" sz="3200" b="1" i="1" dirty="0" smtClean="0">
                <a:solidFill>
                  <a:srgbClr val="FFFF00"/>
                </a:solidFill>
                <a:effectLst/>
              </a:rPr>
              <a:t>online</a:t>
            </a: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sz="3000" dirty="0" smtClean="0">
                <a:solidFill>
                  <a:schemeClr val="tx1"/>
                </a:solidFill>
                <a:effectLst/>
              </a:rPr>
              <a:t> ALVES, C. </a:t>
            </a:r>
            <a:r>
              <a:rPr lang="pt-BR" sz="3000" b="1" dirty="0" smtClean="0">
                <a:solidFill>
                  <a:schemeClr val="tx1"/>
                </a:solidFill>
                <a:effectLst/>
              </a:rPr>
              <a:t>Navio negreiro.</a:t>
            </a:r>
            <a:r>
              <a:rPr lang="pt-BR" sz="3000" dirty="0" smtClean="0">
                <a:solidFill>
                  <a:schemeClr val="tx1"/>
                </a:solidFill>
                <a:effectLst/>
              </a:rPr>
              <a:t> Virtual Books, 2000. Disponível</a:t>
            </a:r>
            <a:r>
              <a:rPr lang="pt-BR" sz="3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pt-BR" sz="3000" dirty="0" smtClean="0">
                <a:solidFill>
                  <a:schemeClr val="tx1"/>
                </a:solidFill>
                <a:effectLst/>
              </a:rPr>
              <a:t>em: &lt;http://www.terra.com.br/virtualbooks/freebook/port/Lport2/</a:t>
            </a:r>
            <a:br>
              <a:rPr lang="pt-BR" sz="3000" dirty="0" smtClean="0">
                <a:solidFill>
                  <a:schemeClr val="tx1"/>
                </a:solidFill>
                <a:effectLst/>
              </a:rPr>
            </a:br>
            <a:r>
              <a:rPr lang="pt-BR" sz="3000" dirty="0" smtClean="0">
                <a:solidFill>
                  <a:schemeClr val="tx1"/>
                </a:solidFill>
                <a:effectLst/>
              </a:rPr>
              <a:t>navionegreiro.htm&gt;. Acesso em: 10 jan. 2002.</a:t>
            </a:r>
            <a:endParaRPr lang="pt-BR" sz="3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618584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/>
              </a:rPr>
              <a:t>Publicação Periódica</a:t>
            </a: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 SÃO PAULO MEDICAL JOURNAL. São Paulo: Associação Paulista de</a:t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Medicina, 1941- . Bimensal.</a:t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/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 DINHEIRO: revista semanal de negócios. São Paulo: Ed. Três, n.</a:t>
            </a:r>
            <a:r>
              <a:rPr lang="es-ES" sz="3200" dirty="0" smtClean="0">
                <a:solidFill>
                  <a:schemeClr val="tx1"/>
                </a:solidFill>
              </a:rPr>
              <a:t>148, 28 jun. 2000. 98 p.</a:t>
            </a:r>
            <a:endParaRPr lang="pt-BR" sz="3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96855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/>
              </a:rPr>
              <a:t>Publicação Periódica</a:t>
            </a:r>
            <a:br>
              <a:rPr lang="pt-BR" sz="3200" b="1" dirty="0" smtClean="0">
                <a:solidFill>
                  <a:srgbClr val="FFFF00"/>
                </a:solidFill>
                <a:effectLst/>
              </a:rPr>
            </a:br>
            <a:r>
              <a:rPr lang="pt-BR" sz="3200" b="1" dirty="0" smtClean="0">
                <a:solidFill>
                  <a:srgbClr val="FFFF00"/>
                </a:solidFill>
                <a:effectLst/>
              </a:rPr>
              <a:t/>
            </a:r>
            <a:br>
              <a:rPr lang="pt-BR" sz="3200" b="1" dirty="0" smtClean="0">
                <a:solidFill>
                  <a:srgbClr val="FFFF00"/>
                </a:solidFill>
                <a:effectLst/>
              </a:rPr>
            </a:br>
            <a:r>
              <a:rPr lang="pt-BR" sz="3200" dirty="0" smtClean="0">
                <a:solidFill>
                  <a:schemeClr val="tx1"/>
                </a:solidFill>
              </a:rPr>
              <a:t> GURGEL, C. Reforma do Estado </a:t>
            </a:r>
            <a:r>
              <a:rPr lang="pt-BR" sz="3200" smtClean="0">
                <a:solidFill>
                  <a:schemeClr val="tx1"/>
                </a:solidFill>
              </a:rPr>
              <a:t>e Segurança </a:t>
            </a:r>
            <a:r>
              <a:rPr lang="pt-BR" sz="3200" dirty="0" smtClean="0">
                <a:solidFill>
                  <a:schemeClr val="tx1"/>
                </a:solidFill>
              </a:rPr>
              <a:t>Pública. </a:t>
            </a:r>
            <a:r>
              <a:rPr lang="pt-BR" sz="3200" b="1" dirty="0" smtClean="0">
                <a:solidFill>
                  <a:schemeClr val="tx1"/>
                </a:solidFill>
              </a:rPr>
              <a:t>Política e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>Administração, </a:t>
            </a:r>
            <a:r>
              <a:rPr lang="pt-BR" sz="3200" dirty="0" smtClean="0">
                <a:solidFill>
                  <a:schemeClr val="tx1"/>
                </a:solidFill>
              </a:rPr>
              <a:t>Rio de Janeiro, v. 3, n. 2, p. 15-21, set. 1997.</a:t>
            </a:r>
            <a:endParaRPr lang="pt-BR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40960" cy="618584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/>
              </a:rPr>
              <a:t>Legislação</a:t>
            </a:r>
            <a:br>
              <a:rPr lang="pt-BR" sz="3200" b="1" dirty="0" smtClean="0">
                <a:solidFill>
                  <a:srgbClr val="FFFF00"/>
                </a:solidFill>
                <a:effectLst/>
              </a:rPr>
            </a:br>
            <a:r>
              <a:rPr lang="pt-BR" sz="3200" b="1" dirty="0" smtClean="0">
                <a:solidFill>
                  <a:srgbClr val="FFFF00"/>
                </a:solidFill>
                <a:effectLst/>
              </a:rPr>
              <a:t/>
            </a:r>
            <a:br>
              <a:rPr lang="pt-BR" sz="3200" b="1" dirty="0" smtClean="0">
                <a:solidFill>
                  <a:srgbClr val="FFFF00"/>
                </a:solidFill>
                <a:effectLst/>
              </a:rPr>
            </a:br>
            <a:r>
              <a:rPr lang="pt-BR" sz="3200" dirty="0" smtClean="0"/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BRASIL. </a:t>
            </a:r>
            <a:r>
              <a:rPr lang="pt-BR" sz="3200" b="1" dirty="0" smtClean="0">
                <a:solidFill>
                  <a:schemeClr val="tx1"/>
                </a:solidFill>
              </a:rPr>
              <a:t>Código civil. </a:t>
            </a:r>
            <a:r>
              <a:rPr lang="pt-BR" sz="3200" dirty="0" smtClean="0">
                <a:solidFill>
                  <a:schemeClr val="tx1"/>
                </a:solidFill>
                <a:effectLst/>
              </a:rPr>
              <a:t>46. ed. São Paulo: Saraiva, 1995.</a:t>
            </a:r>
            <a:br>
              <a:rPr lang="pt-BR" sz="3200" dirty="0" smtClean="0">
                <a:solidFill>
                  <a:schemeClr val="tx1"/>
                </a:solidFill>
                <a:effectLst/>
              </a:rPr>
            </a:br>
            <a:r>
              <a:rPr lang="pt-BR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pt-BR" sz="3200" dirty="0" smtClean="0">
                <a:solidFill>
                  <a:schemeClr val="tx1"/>
                </a:solidFill>
                <a:effectLst/>
              </a:rPr>
            </a:br>
            <a:r>
              <a:rPr lang="pt-BR" sz="3200" dirty="0" smtClean="0"/>
              <a:t> </a:t>
            </a:r>
            <a:r>
              <a:rPr lang="pt-BR" sz="3200" dirty="0" smtClean="0">
                <a:solidFill>
                  <a:schemeClr val="tx1"/>
                </a:solidFill>
              </a:rPr>
              <a:t>BRASIL. Decreto-lei no 5.452, de 1 de maio de 1943. Aprova a</a:t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consolidação das leis do trabalho. </a:t>
            </a:r>
            <a:r>
              <a:rPr lang="pt-BR" sz="3200" b="1" dirty="0" smtClean="0">
                <a:solidFill>
                  <a:schemeClr val="tx1"/>
                </a:solidFill>
              </a:rPr>
              <a:t>Lex: coletânea de legislação: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edição federal, São Paulo, v. 7, 1943. </a:t>
            </a:r>
            <a:endParaRPr lang="pt-BR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582580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AUTOR: PESSOA</a:t>
            </a:r>
            <a:br>
              <a:rPr lang="pt-BR" sz="3200" b="1" dirty="0" smtClean="0">
                <a:solidFill>
                  <a:srgbClr val="FFFF00"/>
                </a:solidFill>
              </a:rPr>
            </a:br>
            <a:r>
              <a:rPr lang="pt-BR" sz="3200" b="1" dirty="0" smtClean="0">
                <a:solidFill>
                  <a:srgbClr val="FFFF00"/>
                </a:solidFill>
              </a:rPr>
              <a:t/>
            </a:r>
            <a:br>
              <a:rPr lang="pt-BR" sz="3200" b="1" dirty="0" smtClean="0">
                <a:solidFill>
                  <a:srgbClr val="FFFF00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/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PASSOS, L. M. M.; FONSECA, A.; CHAVES, M. </a:t>
            </a:r>
            <a:r>
              <a:rPr lang="pt-BR" sz="3200" b="1" dirty="0" smtClean="0">
                <a:solidFill>
                  <a:schemeClr val="tx1"/>
                </a:solidFill>
              </a:rPr>
              <a:t>Alegria de saber: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matemática, segunda série, 2, primeiro grau: livro do professor. São</a:t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Paulo: Scipione, 1995. 136 p.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453650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AUTOR:  INSTITUIÇÃO</a:t>
            </a:r>
            <a:br>
              <a:rPr lang="pt-BR" sz="3200" b="1" dirty="0" smtClean="0">
                <a:solidFill>
                  <a:srgbClr val="FFFF00"/>
                </a:solidFill>
              </a:rPr>
            </a:br>
            <a:r>
              <a:rPr lang="pt-BR" sz="3200" b="1" dirty="0" smtClean="0">
                <a:solidFill>
                  <a:srgbClr val="FFFF00"/>
                </a:solidFill>
              </a:rPr>
              <a:t/>
            </a:r>
            <a:br>
              <a:rPr lang="pt-BR" sz="3200" b="1" dirty="0" smtClean="0">
                <a:solidFill>
                  <a:srgbClr val="FFFF00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/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 BRASIL. Ministério da Justiça. </a:t>
            </a:r>
            <a:r>
              <a:rPr lang="pt-BR" sz="3200" b="1" dirty="0" smtClean="0">
                <a:solidFill>
                  <a:schemeClr val="tx1"/>
                </a:solidFill>
              </a:rPr>
              <a:t>Relatório de atividades. </a:t>
            </a:r>
            <a:r>
              <a:rPr lang="pt-BR" sz="3200" dirty="0" smtClean="0">
                <a:solidFill>
                  <a:schemeClr val="tx1"/>
                </a:solidFill>
              </a:rPr>
              <a:t>Brasília, DF,</a:t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1993. 28 p.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91264" cy="640186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REVISTA</a:t>
            </a:r>
            <a:r>
              <a:rPr lang="pt-BR" sz="3200" dirty="0" smtClean="0">
                <a:solidFill>
                  <a:schemeClr val="tx1"/>
                </a:solidFill>
              </a:rPr>
              <a:t/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/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2800" dirty="0" smtClean="0">
                <a:solidFill>
                  <a:schemeClr val="tx1"/>
                </a:solidFill>
              </a:rPr>
              <a:t>BENNETTON, M. J. Terapia ocupacional e reabilitação psicossocial: uma relação possível. </a:t>
            </a:r>
            <a:r>
              <a:rPr lang="pt-BR" sz="2800" b="1" dirty="0" smtClean="0">
                <a:solidFill>
                  <a:schemeClr val="tx1"/>
                </a:solidFill>
              </a:rPr>
              <a:t>Revista de Terapia Ocupacional da Universidade de São Paulo,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effectLst/>
              </a:rPr>
              <a:t>São Paulo, v. 4, n. 3, p. 11-16, mar,1993.</a:t>
            </a:r>
            <a:br>
              <a:rPr lang="pt-BR" sz="2800" dirty="0" smtClean="0">
                <a:solidFill>
                  <a:schemeClr val="tx1"/>
                </a:solidFill>
                <a:effectLst/>
              </a:rPr>
            </a:br>
            <a:r>
              <a:rPr lang="pt-BR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pt-BR" sz="3200" dirty="0" smtClean="0">
                <a:solidFill>
                  <a:schemeClr val="tx1"/>
                </a:solidFill>
                <a:effectLst/>
              </a:rPr>
            </a:br>
            <a:r>
              <a:rPr lang="es-ES" sz="2800" dirty="0" smtClean="0">
                <a:solidFill>
                  <a:schemeClr val="tx1"/>
                </a:solidFill>
                <a:effectLst/>
              </a:rPr>
              <a:t> MANSILLA, H. C. F. La controversia entre universalismo y particularismo en la </a:t>
            </a:r>
            <a:r>
              <a:rPr lang="es-ES" sz="2800" dirty="0" err="1" smtClean="0">
                <a:solidFill>
                  <a:schemeClr val="tx1"/>
                </a:solidFill>
                <a:effectLst/>
              </a:rPr>
              <a:t>filosofia</a:t>
            </a:r>
            <a:r>
              <a:rPr lang="es-ES" sz="2800" dirty="0" smtClean="0">
                <a:solidFill>
                  <a:schemeClr val="tx1"/>
                </a:solidFill>
                <a:effectLst/>
              </a:rPr>
              <a:t> de la cultura. </a:t>
            </a:r>
            <a:r>
              <a:rPr lang="es-ES" sz="2800" b="1" dirty="0" smtClean="0">
                <a:solidFill>
                  <a:schemeClr val="tx1"/>
                </a:solidFill>
                <a:effectLst/>
              </a:rPr>
              <a:t>Revista Latinoamericana</a:t>
            </a:r>
            <a:br>
              <a:rPr lang="es-ES" sz="2800" b="1" dirty="0" smtClean="0">
                <a:solidFill>
                  <a:schemeClr val="tx1"/>
                </a:solidFill>
                <a:effectLst/>
              </a:rPr>
            </a:br>
            <a:r>
              <a:rPr lang="pt-BR" sz="2800" b="1" dirty="0" smtClean="0">
                <a:solidFill>
                  <a:schemeClr val="tx1"/>
                </a:solidFill>
                <a:effectLst/>
              </a:rPr>
              <a:t>de Filosofia</a:t>
            </a:r>
            <a:r>
              <a:rPr lang="pt-BR" sz="2800" dirty="0" smtClean="0">
                <a:solidFill>
                  <a:schemeClr val="tx1"/>
                </a:solidFill>
                <a:effectLst/>
              </a:rPr>
              <a:t>, Buenos Aires, v. 24, n. 2, 1998.</a:t>
            </a:r>
            <a:endParaRPr lang="pt-BR" sz="2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251520" y="2420888"/>
            <a:ext cx="7416824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0" y="0"/>
          <a:ext cx="9324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347864" y="1916832"/>
            <a:ext cx="2808312" cy="2677656"/>
          </a:xfrm>
          <a:prstGeom prst="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O que eu preciso conhecer para responder ou resolver o problema?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62912" cy="1080119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ORGANIZAÇÃO DA PESQUISA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  </a:t>
            </a:r>
            <a:endParaRPr lang="pt-BR" dirty="0"/>
          </a:p>
        </p:txBody>
      </p:sp>
      <p:graphicFrame>
        <p:nvGraphicFramePr>
          <p:cNvPr id="11" name="Diagrama 10"/>
          <p:cNvGraphicFramePr/>
          <p:nvPr/>
        </p:nvGraphicFramePr>
        <p:xfrm>
          <a:off x="755576" y="1340768"/>
          <a:ext cx="7416824" cy="531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251520" y="2420888"/>
            <a:ext cx="7416824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0" y="0"/>
          <a:ext cx="9324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55576" y="476672"/>
            <a:ext cx="7848872" cy="954107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O que eu preciso conhecer para responder ou resolver o problema?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Texto explicativo em seta para cima 5"/>
          <p:cNvSpPr/>
          <p:nvPr/>
        </p:nvSpPr>
        <p:spPr>
          <a:xfrm>
            <a:off x="1547664" y="1844824"/>
            <a:ext cx="6480720" cy="3816424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O que não pode faltar?</a:t>
            </a:r>
          </a:p>
          <a:p>
            <a:pPr algn="ctr"/>
            <a:endParaRPr lang="pt-BR" sz="28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O que é supérfluo: elimine!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60432" cy="4032448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261938" indent="222250"/>
            <a:r>
              <a:rPr lang="pt-BR" sz="3200" b="1" dirty="0" smtClean="0">
                <a:solidFill>
                  <a:schemeClr val="tx1"/>
                </a:solidFill>
              </a:rPr>
              <a:t>Pode ser considerada uma classificação    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>  ou medida; uma quantidade que varia;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>  um conceito que apresenta valores;   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>  aspecto, propriedade ou fator passível 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>  de mensuração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899592" y="1700808"/>
            <a:ext cx="7416824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1840" y="54868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3600" b="1" dirty="0" smtClean="0">
                <a:solidFill>
                  <a:srgbClr val="FF0000"/>
                </a:solidFill>
              </a:rPr>
              <a:t>Variável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4211960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b="1" dirty="0" smtClean="0"/>
              <a:t>(LAKATOS, MARCONI, 1995)</a:t>
            </a:r>
            <a:br>
              <a:rPr lang="pt-BR" b="1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261938" indent="222250"/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rgbClr val="FF0000"/>
                </a:solidFill>
                <a:effectLst/>
              </a:rPr>
              <a:t>Variáveis </a:t>
            </a:r>
            <a:r>
              <a:rPr lang="pt-BR" sz="2700" b="1" dirty="0" smtClean="0">
                <a:solidFill>
                  <a:srgbClr val="FF0000"/>
                </a:solidFill>
                <a:effectLst/>
              </a:rPr>
              <a:t>Categóricas   </a:t>
            </a:r>
            <a:r>
              <a:rPr lang="pt-BR" sz="2700" b="1" dirty="0" smtClean="0">
                <a:solidFill>
                  <a:schemeClr val="tx1"/>
                </a:solidFill>
              </a:rPr>
              <a:t/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- nominal: sexo, estado civil, tipo sanguíneo,               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                  exposto e </a:t>
            </a:r>
            <a:r>
              <a:rPr lang="pt-BR" sz="2700" b="1" dirty="0" err="1" smtClean="0">
                <a:solidFill>
                  <a:schemeClr val="tx1"/>
                </a:solidFill>
              </a:rPr>
              <a:t>não-exposto</a:t>
            </a:r>
            <a:r>
              <a:rPr lang="pt-BR" sz="2700" b="1" dirty="0" smtClean="0">
                <a:solidFill>
                  <a:schemeClr val="tx1"/>
                </a:solidFill>
              </a:rPr>
              <a:t>, crente e ateu, 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                  presença e ausência, faixa etária, etc.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/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- ordinal: classe socioeconômica (A, B, C, D ou E),          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                estágio da doença (inicial,        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                intermediária ou avançada), grau de 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                satisfação (ótimo, bom, satisfatório, regular e                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                ruim), nível de escolaridade, etc.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/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/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rgbClr val="FF0000"/>
                </a:solidFill>
                <a:effectLst/>
              </a:rPr>
              <a:t>Variáveis Numéricas</a:t>
            </a:r>
            <a:r>
              <a:rPr lang="pt-BR" sz="2700" b="1" dirty="0" smtClean="0">
                <a:solidFill>
                  <a:srgbClr val="FF0000"/>
                </a:solidFill>
              </a:rPr>
              <a:t/>
            </a:r>
            <a:br>
              <a:rPr lang="pt-BR" sz="2700" b="1" dirty="0" smtClean="0">
                <a:solidFill>
                  <a:srgbClr val="FF0000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-</a:t>
            </a:r>
            <a:r>
              <a:rPr lang="pt-BR" sz="2700" b="1" dirty="0" smtClean="0">
                <a:solidFill>
                  <a:srgbClr val="FF0000"/>
                </a:solidFill>
              </a:rPr>
              <a:t> </a:t>
            </a:r>
            <a:r>
              <a:rPr lang="pt-BR" sz="2700" b="1" dirty="0" smtClean="0">
                <a:solidFill>
                  <a:schemeClr val="tx1"/>
                </a:solidFill>
              </a:rPr>
              <a:t>contínua (medições): peso, altura, concentração de 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                                         flúor na água, etc.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- discreta (contagem):</a:t>
            </a:r>
            <a:r>
              <a:rPr lang="pt-BR" sz="3200" b="1" dirty="0" smtClean="0">
                <a:solidFill>
                  <a:schemeClr val="tx1"/>
                </a:solidFill>
              </a:rPr>
              <a:t> </a:t>
            </a:r>
            <a:r>
              <a:rPr lang="pt-BR" sz="2700" b="1" dirty="0" smtClean="0">
                <a:solidFill>
                  <a:schemeClr val="tx1"/>
                </a:solidFill>
              </a:rPr>
              <a:t>nº de filhos, nº de consultas, nº de </a:t>
            </a:r>
            <a:br>
              <a:rPr lang="pt-BR" sz="2700" b="1" dirty="0" smtClean="0">
                <a:solidFill>
                  <a:schemeClr val="tx1"/>
                </a:solidFill>
              </a:rPr>
            </a:br>
            <a:r>
              <a:rPr lang="pt-BR" sz="2700" b="1" dirty="0" smtClean="0">
                <a:solidFill>
                  <a:schemeClr val="tx1"/>
                </a:solidFill>
              </a:rPr>
              <a:t>                                        cigarros, etc.</a:t>
            </a: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899592" y="1700808"/>
            <a:ext cx="7416824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548681"/>
            <a:ext cx="871296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/>
          </a:p>
          <a:p>
            <a:r>
              <a:rPr lang="pt-BR" sz="1600" dirty="0" smtClean="0"/>
              <a:t>A classificação varia de acordo com as linhas metodológicas, o objetivo, com o campo de interesse, com a utilização dos resultados, com a natureza ou procedência dos dados:</a:t>
            </a:r>
          </a:p>
          <a:p>
            <a:endParaRPr lang="pt-BR" sz="1600" dirty="0" smtClean="0">
              <a:solidFill>
                <a:srgbClr val="FFFF00"/>
              </a:solidFill>
            </a:endParaRPr>
          </a:p>
          <a:p>
            <a:endParaRPr lang="pt-BR" sz="1600" dirty="0" smtClean="0">
              <a:solidFill>
                <a:srgbClr val="FFFF00"/>
              </a:solidFill>
            </a:endParaRPr>
          </a:p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Pesquisa Quantitativa</a:t>
            </a:r>
          </a:p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Pesquisa Qualitativa</a:t>
            </a:r>
          </a:p>
          <a:p>
            <a:endParaRPr lang="pt-BR" dirty="0" smtClean="0"/>
          </a:p>
          <a:p>
            <a:r>
              <a:rPr lang="pt-BR" b="1" dirty="0" smtClean="0"/>
              <a:t>Pesquisa exploratória                                   Pesquisa transversal</a:t>
            </a:r>
          </a:p>
          <a:p>
            <a:r>
              <a:rPr lang="pt-BR" b="1" dirty="0" smtClean="0"/>
              <a:t>Pesquisa descritiva                                       Pesquisa longitudinal</a:t>
            </a:r>
          </a:p>
          <a:p>
            <a:r>
              <a:rPr lang="pt-BR" b="1" dirty="0" smtClean="0"/>
              <a:t>Pesquisa explicativa</a:t>
            </a:r>
          </a:p>
          <a:p>
            <a:r>
              <a:rPr lang="pt-BR" b="1" dirty="0" smtClean="0"/>
              <a:t>                                                                        Pesquisa de dados primários                                                                       </a:t>
            </a:r>
          </a:p>
          <a:p>
            <a:r>
              <a:rPr lang="pt-BR" b="1" dirty="0" smtClean="0"/>
              <a:t>Pesquisa histórica                                         Pesquisa de dados secundários                                    </a:t>
            </a:r>
          </a:p>
          <a:p>
            <a:r>
              <a:rPr lang="pt-BR" b="1" dirty="0" smtClean="0"/>
              <a:t>Pesquisa social</a:t>
            </a:r>
          </a:p>
          <a:p>
            <a:r>
              <a:rPr lang="pt-BR" b="1" dirty="0" smtClean="0"/>
              <a:t>Pesquisa epidemiológica                            Pesquisa bibliográfica</a:t>
            </a:r>
          </a:p>
          <a:p>
            <a:r>
              <a:rPr lang="pt-BR" b="1" dirty="0" smtClean="0"/>
              <a:t>                                                                        Pesquisa documental </a:t>
            </a:r>
          </a:p>
          <a:p>
            <a:r>
              <a:rPr lang="pt-BR" b="1" dirty="0" smtClean="0"/>
              <a:t>Pesquisa básica ou pura</a:t>
            </a:r>
          </a:p>
          <a:p>
            <a:r>
              <a:rPr lang="pt-BR" b="1" dirty="0" smtClean="0"/>
              <a:t>Pesquisa aplicada                                        Pesquisa Observacional</a:t>
            </a:r>
          </a:p>
          <a:p>
            <a:r>
              <a:rPr lang="pt-BR" b="1" dirty="0" smtClean="0"/>
              <a:t>                                                                         Pesquisa Experimental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sz="1400" dirty="0" smtClean="0"/>
              <a:t>                                                                                                                             (MARCONI, LAKATOS, 1996)</a:t>
            </a:r>
          </a:p>
          <a:p>
            <a:endParaRPr lang="pt-BR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Tipos de Pesquisa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hlinkClick r:id="rId2" action="ppaction://hlinkfile"/>
              </a:rPr>
              <a:t>Artigo 1</a:t>
            </a:r>
            <a:endParaRPr lang="pt-BR" sz="3600" b="1" dirty="0" smtClean="0">
              <a:solidFill>
                <a:srgbClr val="002060"/>
              </a:solidFill>
            </a:endParaRPr>
          </a:p>
          <a:p>
            <a:r>
              <a:rPr lang="pt-BR" sz="3600" b="1" dirty="0" smtClean="0">
                <a:solidFill>
                  <a:srgbClr val="002060"/>
                </a:solidFill>
                <a:hlinkClick r:id="rId3" action="ppaction://hlinkfile"/>
              </a:rPr>
              <a:t>Artigo</a:t>
            </a:r>
            <a:r>
              <a:rPr lang="pt-BR" sz="3600" b="1" dirty="0" smtClean="0">
                <a:solidFill>
                  <a:srgbClr val="002060"/>
                </a:solidFill>
              </a:rPr>
              <a:t> 2</a:t>
            </a:r>
          </a:p>
          <a:p>
            <a:r>
              <a:rPr lang="pt-BR" sz="3600" b="1" dirty="0" smtClean="0">
                <a:solidFill>
                  <a:srgbClr val="002060"/>
                </a:solidFill>
                <a:hlinkClick r:id="rId4" action="ppaction://hlinkfile"/>
              </a:rPr>
              <a:t>Artigo</a:t>
            </a:r>
            <a:r>
              <a:rPr lang="pt-BR" sz="3600" b="1" dirty="0" smtClean="0">
                <a:solidFill>
                  <a:srgbClr val="002060"/>
                </a:solidFill>
              </a:rPr>
              <a:t> 3</a:t>
            </a:r>
          </a:p>
          <a:p>
            <a:r>
              <a:rPr lang="pt-BR" sz="3600" b="1" dirty="0" smtClean="0">
                <a:solidFill>
                  <a:srgbClr val="002060"/>
                </a:solidFill>
                <a:hlinkClick r:id="rId5" action="ppaction://hlinkfile"/>
              </a:rPr>
              <a:t>Artigo</a:t>
            </a:r>
            <a:r>
              <a:rPr lang="pt-BR" sz="3600" b="1" dirty="0" smtClean="0">
                <a:solidFill>
                  <a:srgbClr val="002060"/>
                </a:solidFill>
              </a:rPr>
              <a:t> 4</a:t>
            </a:r>
          </a:p>
          <a:p>
            <a:r>
              <a:rPr lang="pt-BR" sz="3600" b="1" dirty="0" smtClean="0">
                <a:solidFill>
                  <a:srgbClr val="002060"/>
                </a:solidFill>
                <a:hlinkClick r:id="rId6" action="ppaction://hlinkfile"/>
              </a:rPr>
              <a:t>Artigo</a:t>
            </a:r>
            <a:r>
              <a:rPr lang="pt-BR" sz="3600" b="1" dirty="0" smtClean="0">
                <a:solidFill>
                  <a:srgbClr val="002060"/>
                </a:solidFill>
              </a:rPr>
              <a:t> 5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Exemplos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b="1" dirty="0" smtClean="0">
                <a:solidFill>
                  <a:srgbClr val="FFFF00"/>
                </a:solidFill>
              </a:rPr>
              <a:t>Pesquisa Quantitativa</a:t>
            </a:r>
          </a:p>
          <a:p>
            <a:pPr>
              <a:buNone/>
            </a:pPr>
            <a:endParaRPr lang="pt-BR" sz="3600" b="1" dirty="0" smtClean="0">
              <a:solidFill>
                <a:srgbClr val="002060"/>
              </a:solidFill>
            </a:endParaRPr>
          </a:p>
        </p:txBody>
      </p:sp>
      <p:pic>
        <p:nvPicPr>
          <p:cNvPr id="5" name="Imagem 4" descr="img_link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365104"/>
            <a:ext cx="3710558" cy="2232248"/>
          </a:xfrm>
          <a:prstGeom prst="rect">
            <a:avLst/>
          </a:prstGeom>
        </p:spPr>
      </p:pic>
      <p:pic>
        <p:nvPicPr>
          <p:cNvPr id="6" name="Imagem 5" descr="Estatistica%20Aplicada%20a%20Saude_miolo_completo_img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6019335" cy="1914124"/>
          </a:xfrm>
          <a:prstGeom prst="rect">
            <a:avLst/>
          </a:prstGeom>
        </p:spPr>
      </p:pic>
      <p:pic>
        <p:nvPicPr>
          <p:cNvPr id="7" name="Imagem 6" descr="imagesCA0L81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5688" y="1988840"/>
            <a:ext cx="2808312" cy="2626740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0"/>
            <a:ext cx="9144000" cy="59372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CONCEITOS 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b="1" dirty="0" smtClean="0">
                <a:solidFill>
                  <a:srgbClr val="FFFF00"/>
                </a:solidFill>
              </a:rPr>
              <a:t>Pesquisa Qualitativa</a:t>
            </a:r>
          </a:p>
        </p:txBody>
      </p:sp>
      <p:pic>
        <p:nvPicPr>
          <p:cNvPr id="4" name="Imagem 3" descr="Estatistica%20Aplicada%20a%20Saude_miolo_completo_img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403475"/>
            <a:ext cx="3359701" cy="2454525"/>
          </a:xfrm>
          <a:prstGeom prst="rect">
            <a:avLst/>
          </a:prstGeom>
        </p:spPr>
      </p:pic>
      <p:pic>
        <p:nvPicPr>
          <p:cNvPr id="5" name="Imagem 4" descr="image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437112"/>
            <a:ext cx="3692571" cy="2420888"/>
          </a:xfrm>
          <a:prstGeom prst="rect">
            <a:avLst/>
          </a:prstGeom>
        </p:spPr>
      </p:pic>
      <p:pic>
        <p:nvPicPr>
          <p:cNvPr id="6" name="Imagem 5" descr="06q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844824"/>
            <a:ext cx="5425440" cy="240792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3725"/>
          </a:xfr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</a:t>
            </a:r>
            <a:endParaRPr lang="pt-BR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1296144"/>
          </a:xfrm>
        </p:spPr>
        <p:txBody>
          <a:bodyPr/>
          <a:lstStyle/>
          <a:p>
            <a:r>
              <a:rPr lang="pt-BR" sz="2400" dirty="0" smtClean="0"/>
              <a:t>Observa, registra, mensura, descreve, analisa, sistematiza tabulando dados, generaliza, confirma ou rejeita hipóteses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Rectangle 6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42520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 fontScale="9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Pesquisa Quantitativa</a:t>
            </a:r>
            <a:r>
              <a:rPr kumimoji="0" lang="pt-BR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7544" y="2132856"/>
            <a:ext cx="8229600" cy="43204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Pesquisa Qualitativa 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2708920"/>
            <a:ext cx="8964488" cy="4536504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Observa, registra, descreve, analisa, compreende</a:t>
            </a:r>
            <a:r>
              <a:rPr kumimoji="0" lang="pt-BR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interpreta a realidade, ressaltando os significados contidos nas ações ou nas práticas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pt-BR" sz="3800" dirty="0" smtClean="0"/>
              <a:t>O pesquisador é parte fundamental: atua na interpretação dos fenômenos, atribuindo-lhes significado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 descarta a coleta de dados quantitativos, principalmente na etapa exploratória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pt-BR" sz="3800" dirty="0" smtClean="0"/>
              <a:t>Cria-se uma relação de envolvimento entre pesquisador e sujeito pesquisado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Preocupa-se mais com o processo do que com o resultado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pt-BR" sz="3800" dirty="0" smtClean="0"/>
              <a:t>Não testa hipóteses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</a:t>
            </a:r>
            <a:r>
              <a:rPr kumimoji="0" lang="pt-BR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descritiva</a:t>
            </a:r>
            <a:endParaRPr kumimoji="0" lang="pt-B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F090-7215-4049-A41F-8422F11D4423}" type="slidenum">
              <a:rPr lang="pt-BR"/>
              <a:pPr/>
              <a:t>38</a:t>
            </a:fld>
            <a:endParaRPr lang="pt-BR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3725"/>
          </a:xfr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</a:t>
            </a:r>
            <a:r>
              <a:rPr lang="pt-BR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Método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7544" y="981075"/>
            <a:ext cx="8424936" cy="5876925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ClrTx/>
              <a:buSzTx/>
              <a:buNone/>
            </a:pPr>
            <a:r>
              <a:rPr lang="pt-BR" sz="2400" b="1" dirty="0" smtClean="0"/>
              <a:t>-  </a:t>
            </a:r>
            <a:r>
              <a:rPr lang="pt-BR" sz="2400" dirty="0"/>
              <a:t>Caminho </a:t>
            </a:r>
            <a:r>
              <a:rPr lang="pt-BR" sz="2400" dirty="0" smtClean="0"/>
              <a:t>que se utiliza para </a:t>
            </a:r>
            <a:r>
              <a:rPr lang="pt-BR" sz="2400" dirty="0"/>
              <a:t>atingir </a:t>
            </a:r>
            <a:r>
              <a:rPr lang="pt-BR" sz="2400" dirty="0" smtClean="0"/>
              <a:t>um determinado </a:t>
            </a:r>
            <a:r>
              <a:rPr lang="pt-BR" sz="2400" dirty="0"/>
              <a:t>objetivo (busca da verdade</a:t>
            </a:r>
            <a:r>
              <a:rPr lang="pt-BR" sz="2400" dirty="0" smtClean="0"/>
              <a:t>)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533400" indent="-533400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pt-BR" sz="1000" dirty="0" smtClean="0"/>
              <a:t> </a:t>
            </a:r>
          </a:p>
          <a:p>
            <a:pPr marL="533400" indent="-533400">
              <a:spcBef>
                <a:spcPct val="50000"/>
              </a:spcBef>
              <a:buClrTx/>
              <a:buSzTx/>
              <a:buNone/>
            </a:pPr>
            <a:endParaRPr lang="pt-BR" sz="1000" dirty="0" smtClean="0"/>
          </a:p>
          <a:p>
            <a:pPr marL="533400" indent="-533400">
              <a:spcBef>
                <a:spcPct val="50000"/>
              </a:spcBef>
              <a:buClrTx/>
              <a:buSzTx/>
              <a:buNone/>
            </a:pPr>
            <a:r>
              <a:rPr lang="pt-BR" sz="2400" dirty="0" smtClean="0"/>
              <a:t>-</a:t>
            </a:r>
            <a:r>
              <a:rPr lang="pt-BR" sz="1000" dirty="0" smtClean="0"/>
              <a:t>   </a:t>
            </a:r>
            <a:r>
              <a:rPr lang="pt-BR" sz="2400" dirty="0" smtClean="0"/>
              <a:t>Formado por um conjunto de procedimentos  ou passos que  devem </a:t>
            </a:r>
            <a:r>
              <a:rPr lang="pt-BR" sz="2400" dirty="0"/>
              <a:t>ser dados para a realização </a:t>
            </a:r>
            <a:r>
              <a:rPr lang="pt-BR" sz="2400" dirty="0" smtClean="0"/>
              <a:t>da pesquisa</a:t>
            </a:r>
            <a:endParaRPr lang="pt-BR" sz="2800" b="1" dirty="0"/>
          </a:p>
          <a:p>
            <a:pPr marL="533400" indent="-533400" algn="just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endParaRPr lang="pt-BR" sz="1000" b="1" dirty="0"/>
          </a:p>
          <a:p>
            <a:pPr marL="914400" lvl="1" indent="-457200" algn="ctr">
              <a:spcBef>
                <a:spcPct val="50000"/>
              </a:spcBef>
              <a:buClrTx/>
              <a:buFontTx/>
              <a:buNone/>
            </a:pPr>
            <a:endParaRPr lang="pt-BR" sz="900" b="1" dirty="0" smtClean="0">
              <a:solidFill>
                <a:srgbClr val="CC3300"/>
              </a:solidFill>
            </a:endParaRPr>
          </a:p>
          <a:p>
            <a:pPr marL="914400" lvl="1" indent="-457200" algn="ctr">
              <a:spcBef>
                <a:spcPct val="50000"/>
              </a:spcBef>
              <a:buClrTx/>
              <a:buFontTx/>
              <a:buNone/>
            </a:pPr>
            <a:endParaRPr lang="pt-BR" sz="900" b="1" dirty="0" smtClean="0">
              <a:solidFill>
                <a:srgbClr val="CC3300"/>
              </a:solidFill>
            </a:endParaRPr>
          </a:p>
          <a:p>
            <a:pPr marL="914400" lvl="1" indent="-457200" algn="ctr">
              <a:spcBef>
                <a:spcPct val="50000"/>
              </a:spcBef>
              <a:buClrTx/>
              <a:buFontTx/>
              <a:buNone/>
            </a:pPr>
            <a:endParaRPr lang="pt-BR" sz="900" b="1" dirty="0" smtClean="0">
              <a:solidFill>
                <a:srgbClr val="CC3300"/>
              </a:solidFill>
            </a:endParaRPr>
          </a:p>
          <a:p>
            <a:pPr marL="914400" lvl="1" indent="-457200" algn="ctr">
              <a:spcBef>
                <a:spcPct val="50000"/>
              </a:spcBef>
              <a:buClrTx/>
              <a:buFontTx/>
              <a:buNone/>
            </a:pPr>
            <a:r>
              <a:rPr lang="pt-BR" sz="2800" b="1" dirty="0" smtClean="0">
                <a:solidFill>
                  <a:srgbClr val="00B0F0"/>
                </a:solidFill>
              </a:rPr>
              <a:t>O que fazer e como fazer?</a:t>
            </a:r>
            <a:endParaRPr lang="pt-BR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1296144"/>
          </a:xfrm>
        </p:spPr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7544" y="332656"/>
            <a:ext cx="8229600" cy="43204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Métodos da</a:t>
            </a:r>
            <a:r>
              <a:rPr kumimoji="0" lang="pt-BR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Pesquisa Qualitativa 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908720"/>
            <a:ext cx="8964488" cy="63367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pt-BR" sz="2400" b="1" dirty="0" smtClean="0"/>
              <a:t>Estudos de caso</a:t>
            </a:r>
            <a:r>
              <a:rPr lang="pt-BR" sz="2400" dirty="0" smtClean="0"/>
              <a:t>: o sujeito representa a unidade, onde é estudado a natureza e a abrangência da unidade e tem suporte teórico específico que orienta a </a:t>
            </a:r>
            <a:r>
              <a:rPr lang="pt-BR" sz="2400" dirty="0" smtClean="0"/>
              <a:t>pesquisa</a:t>
            </a:r>
            <a:endParaRPr lang="pt-BR" sz="2400" dirty="0" smtClean="0"/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pt-BR" sz="2400" dirty="0" smtClean="0"/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Estudos de casos observacionais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sua maior preocupação consiste na técnica de coleta de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informações (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Anamnese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história clínica). </a:t>
            </a:r>
            <a:r>
              <a:rPr lang="pt-BR" sz="2400" dirty="0" smtClean="0"/>
              <a:t> Ex: estudo de caso </a:t>
            </a:r>
            <a:r>
              <a:rPr lang="pt-BR" sz="2400" dirty="0" smtClean="0"/>
              <a:t>clínico </a:t>
            </a:r>
            <a:endParaRPr lang="pt-BR" sz="2400" dirty="0" smtClean="0"/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pt-BR" sz="2400" b="1" dirty="0" smtClean="0"/>
              <a:t>Observação participante</a:t>
            </a:r>
            <a:r>
              <a:rPr lang="pt-BR" sz="2400" dirty="0" smtClean="0"/>
              <a:t>:  contato direto do pesquisador com o fenômeno observado a fim de registrar as ações dos sujeitos em seu contexto natural. Há a necessidade de se relacionar as circunstâncias da participação.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4391496" cy="128456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rgbClr val="FF0000"/>
                </a:solidFill>
              </a:rPr>
              <a:t>JUSTIFICATIVA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7416824" cy="396044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3600" b="1" dirty="0" smtClean="0"/>
              <a:t>Relevância científica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1" dirty="0" smtClean="0"/>
              <a:t> (ou teórica)</a:t>
            </a:r>
          </a:p>
          <a:p>
            <a:pPr algn="l">
              <a:buFont typeface="Arial" pitchFamily="34" charset="0"/>
              <a:buChar char="•"/>
            </a:pPr>
            <a:endParaRPr lang="pt-BR" sz="36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3600" b="1" dirty="0" smtClean="0"/>
              <a:t>Relevância Social</a:t>
            </a:r>
          </a:p>
          <a:p>
            <a:pPr algn="l">
              <a:buFont typeface="Arial" pitchFamily="34" charset="0"/>
              <a:buChar char="•"/>
            </a:pPr>
            <a:endParaRPr lang="pt-BR" sz="36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3600" b="1" dirty="0" smtClean="0"/>
              <a:t>Relevância Institucional</a:t>
            </a:r>
          </a:p>
          <a:p>
            <a:pPr algn="l">
              <a:buFont typeface="Arial" pitchFamily="34" charset="0"/>
              <a:buChar char="•"/>
            </a:pPr>
            <a:endParaRPr lang="pt-BR" sz="36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3600" b="1" dirty="0" smtClean="0"/>
              <a:t>Relevância para o pesquisador </a:t>
            </a:r>
            <a:endParaRPr lang="pt-BR" sz="3600" b="1" dirty="0"/>
          </a:p>
        </p:txBody>
      </p:sp>
      <p:pic>
        <p:nvPicPr>
          <p:cNvPr id="4" name="Imagem 3" descr="relevãnc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32656"/>
            <a:ext cx="3048000" cy="303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1296144"/>
          </a:xfrm>
        </p:spPr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7544" y="332656"/>
            <a:ext cx="8229600" cy="43204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Métodos da</a:t>
            </a:r>
            <a:r>
              <a:rPr kumimoji="0" lang="pt-BR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Pesquisa Qualitativa 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908720"/>
            <a:ext cx="8712968" cy="6336704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pt-BR" sz="2400" b="1" noProof="0" dirty="0" smtClean="0"/>
              <a:t>Análise de Conteúdo</a:t>
            </a:r>
            <a:r>
              <a:rPr lang="pt-BR" sz="2400" noProof="0" dirty="0" smtClean="0"/>
              <a:t>:</a:t>
            </a:r>
            <a:r>
              <a:rPr lang="pt-BR" sz="2400" b="1" noProof="0" dirty="0" smtClean="0"/>
              <a:t> </a:t>
            </a:r>
            <a:r>
              <a:rPr lang="pt-BR" sz="2400" noProof="0" dirty="0" smtClean="0"/>
              <a:t>consiste num método específico de tratamento dos dados (Análise de conteúdo de Laurence </a:t>
            </a:r>
            <a:r>
              <a:rPr lang="pt-BR" sz="2400" noProof="0" dirty="0" err="1" smtClean="0"/>
              <a:t>Bardin</a:t>
            </a:r>
            <a:r>
              <a:rPr lang="pt-BR" sz="2400" noProof="0" dirty="0" smtClean="0"/>
              <a:t>) que estuda as motivações, atitudes, crenças e tendências.  A técnica consiste na análise de textos escritos, compreendendo criticamente o sentido das comunicações, seu </a:t>
            </a:r>
            <a:r>
              <a:rPr lang="pt-BR" sz="2400" noProof="0" dirty="0" err="1" smtClean="0"/>
              <a:t>seu</a:t>
            </a:r>
            <a:r>
              <a:rPr lang="pt-BR" sz="2400" noProof="0" dirty="0" smtClean="0"/>
              <a:t> conteúdo latente e as significações explícitas ou ocultas.</a:t>
            </a: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lvl="0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pt-BR" sz="2400" b="1" noProof="0" dirty="0" smtClean="0"/>
              <a:t>Discurso do Sujeito Coletivo</a:t>
            </a:r>
            <a:r>
              <a:rPr lang="pt-BR" sz="2400" dirty="0" smtClean="0"/>
              <a:t>: que é uma proposta de organização, tabulação e análise de dados de natureza  verbal ( matéria-prima: depoimentos), tendo como fundamento a teoria da Representação Social . Os vários discursos são condensados no discurso-síntese escrito na primeira pessoa do singular, como se esta coletividade fosse o emissor de um discurso.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06q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37919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Para saber mais...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dirty="0" err="1" smtClean="0"/>
              <a:t>Bardin</a:t>
            </a:r>
            <a:r>
              <a:rPr lang="pt-BR" dirty="0" smtClean="0"/>
              <a:t>, L. </a:t>
            </a:r>
            <a:r>
              <a:rPr lang="pt-BR" b="1" dirty="0" smtClean="0"/>
              <a:t>Análise de Conteúdo</a:t>
            </a:r>
            <a:r>
              <a:rPr lang="pt-BR" dirty="0" smtClean="0"/>
              <a:t>. Lisboa, Portugal: Edições 70, 1977.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LEFÈVRE, F.; LEFÈVRE, A. M. C; TEIXEIRA, J. J. V. </a:t>
            </a:r>
            <a:r>
              <a:rPr lang="pt-BR" b="1" dirty="0" smtClean="0"/>
              <a:t>O discurso do sujeito coletivo</a:t>
            </a:r>
            <a:r>
              <a:rPr lang="pt-BR" dirty="0" smtClean="0"/>
              <a:t>: uma nova abordagem metodológica em pesquisa qualitativa. Caxias do Sul: EDUCS, 2000.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1296144"/>
          </a:xfrm>
        </p:spPr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7544" y="332656"/>
            <a:ext cx="8229600" cy="43204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 fontScale="85000" lnSpcReduction="2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Métodos Empregados em Epidemiologia</a:t>
            </a:r>
            <a:r>
              <a:rPr kumimoji="0" lang="pt-BR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908720"/>
            <a:ext cx="8964488" cy="63367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pt-BR" sz="2000" b="1" dirty="0" smtClean="0"/>
              <a:t>Estudos </a:t>
            </a:r>
            <a:r>
              <a:rPr lang="pt-BR" sz="2000" b="1" dirty="0" smtClean="0"/>
              <a:t>descritivos: </a:t>
            </a:r>
            <a:r>
              <a:rPr lang="pt-BR" sz="2000" dirty="0" smtClean="0"/>
              <a:t>distribuição de um evento na população ( Incidência e Prevalência)</a:t>
            </a:r>
            <a:endParaRPr lang="pt-BR" sz="2000" dirty="0" smtClean="0"/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pt-BR" sz="2000" dirty="0" smtClean="0"/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Estudos </a:t>
            </a:r>
            <a:r>
              <a:rPr lang="pt-BR" sz="2000" b="1" dirty="0" smtClean="0"/>
              <a:t>analíticos</a:t>
            </a:r>
            <a:r>
              <a:rPr lang="pt-BR" sz="2000" dirty="0" smtClean="0"/>
              <a:t>:  tem grupo controle; relacionam eventos como causa x efeito ou exposição x doença (medicamento x cura ou obesidade x diabetes)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000" dirty="0" smtClean="0"/>
              <a:t>     -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Coorte:         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causa         efeito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000" dirty="0" smtClean="0"/>
              <a:t> </a:t>
            </a:r>
            <a:r>
              <a:rPr lang="pt-BR" sz="2000" dirty="0" smtClean="0"/>
              <a:t>    - Caso-controle:  </a:t>
            </a:r>
            <a:r>
              <a:rPr lang="pt-BR" sz="2000" dirty="0" smtClean="0">
                <a:solidFill>
                  <a:srgbClr val="FFFF00"/>
                </a:solidFill>
              </a:rPr>
              <a:t>efeito          causa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pt-BR" sz="2000" b="1" noProof="0" dirty="0" smtClean="0"/>
              <a:t>Estudo Transversal : </a:t>
            </a:r>
            <a:r>
              <a:rPr lang="pt-BR" sz="2000" noProof="0" dirty="0" smtClean="0">
                <a:solidFill>
                  <a:srgbClr val="FFFF00"/>
                </a:solidFill>
              </a:rPr>
              <a:t>causa e efeito são detectados simultaneamente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pt-BR" sz="2000" noProof="0" dirty="0" smtClean="0">
              <a:solidFill>
                <a:srgbClr val="FFFF00"/>
              </a:solidFill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Ensaios clínicos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2000" b="1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pt-BR" sz="2000" b="1" dirty="0" smtClean="0"/>
              <a:t>Delineamentos híbridos</a:t>
            </a:r>
            <a:endParaRPr kumimoji="0" lang="pt-BR" sz="2000" b="1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3275856" y="3068960"/>
            <a:ext cx="50405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prstMaterial="plastic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635896" y="3501008"/>
            <a:ext cx="50405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prstMaterial="plastic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dirty="0" smtClean="0"/>
              <a:t>   </a:t>
            </a:r>
            <a:r>
              <a:rPr lang="pt-BR" b="1" dirty="0" smtClean="0">
                <a:solidFill>
                  <a:srgbClr val="00B0F0"/>
                </a:solidFill>
              </a:rPr>
              <a:t>Escolha ou construção do instrumental de pesquisa  (= instrumento de coleta)</a:t>
            </a:r>
          </a:p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Coleta documental</a:t>
            </a:r>
          </a:p>
          <a:p>
            <a:endParaRPr lang="pt-BR" b="1" dirty="0" smtClean="0"/>
          </a:p>
          <a:p>
            <a:r>
              <a:rPr lang="pt-BR" b="1" dirty="0" smtClean="0"/>
              <a:t>Observação: </a:t>
            </a:r>
            <a:r>
              <a:rPr lang="pt-BR" dirty="0" smtClean="0"/>
              <a:t>ver e registrar (+ participar)</a:t>
            </a:r>
          </a:p>
          <a:p>
            <a:endParaRPr lang="pt-BR" dirty="0" smtClean="0"/>
          </a:p>
          <a:p>
            <a:r>
              <a:rPr lang="pt-BR" b="1" dirty="0" smtClean="0"/>
              <a:t>Entrevista</a:t>
            </a:r>
            <a:r>
              <a:rPr lang="pt-BR" dirty="0" smtClean="0"/>
              <a:t>: (interlocução) estruturada ou </a:t>
            </a:r>
            <a:r>
              <a:rPr lang="pt-BR" dirty="0" err="1" smtClean="0"/>
              <a:t>semi-estruturada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Questionário</a:t>
            </a:r>
            <a:r>
              <a:rPr lang="pt-BR" dirty="0" smtClean="0"/>
              <a:t>: pode ser na presença, mas tem a opção de poder ser feito longe do pesquisador- questões abertas ou </a:t>
            </a:r>
            <a:r>
              <a:rPr lang="pt-BR" smtClean="0"/>
              <a:t>fechadas 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Formulário</a:t>
            </a:r>
            <a:r>
              <a:rPr lang="pt-BR" dirty="0" smtClean="0"/>
              <a:t>: presença do pesquisador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B0F0"/>
                </a:solidFill>
              </a:rPr>
              <a:t>Precisa de validação?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Rectangle 6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641226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 de respostas às perguntas</a:t>
            </a:r>
            <a:r>
              <a:rPr kumimoji="0" lang="pt-BR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661248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Análise dos dados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Após a coleta os dados precisam ser “trabalhados”, ou seja, agrupados ou classificados de forma sistemática para posterior análise, compreensão, interpretação e explicação.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Como vou relacionar os dados? Como serão verificados, comparados a fim de submetê-los à uma análise crítica?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Como serão tabulados (quantitativa)?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Uma grande quantidade de dados ou dados incompletos prejudica o bom desenvolvimento da pesquisa</a:t>
            </a:r>
            <a:endParaRPr lang="pt-BR" dirty="0"/>
          </a:p>
        </p:txBody>
      </p:sp>
      <p:sp>
        <p:nvSpPr>
          <p:cNvPr id="4" name="Rectangle 6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5725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 de respostas às perguntas</a:t>
            </a:r>
            <a:r>
              <a:rPr kumimoji="0" lang="pt-BR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661248"/>
          </a:xfrm>
        </p:spPr>
        <p:txBody>
          <a:bodyPr>
            <a:normAutofit/>
          </a:bodyPr>
          <a:lstStyle/>
          <a:p>
            <a:r>
              <a:rPr lang="pt-BR" b="1" dirty="0" smtClean="0"/>
              <a:t>Análise</a:t>
            </a:r>
            <a:r>
              <a:rPr lang="pt-BR" dirty="0" smtClean="0"/>
              <a:t> = estabelecer relações entre fatos, entre os objetos estudados e outros fatores.</a:t>
            </a:r>
          </a:p>
          <a:p>
            <a:r>
              <a:rPr lang="pt-BR" b="1" dirty="0" smtClean="0"/>
              <a:t>Compreensão</a:t>
            </a:r>
            <a:r>
              <a:rPr lang="pt-BR" dirty="0" smtClean="0"/>
              <a:t> = fato de aperceber-se, adquiri conhecimento por meio dos sentidos, procurar relações de significado</a:t>
            </a:r>
          </a:p>
          <a:p>
            <a:r>
              <a:rPr lang="pt-BR" b="1" dirty="0" smtClean="0"/>
              <a:t>Interpretação</a:t>
            </a:r>
            <a:r>
              <a:rPr lang="pt-BR" dirty="0" smtClean="0"/>
              <a:t> = confirmar as relações entre os diversos fatores estudados. Extraindo delas a possibilidade de nova análise dos dados obtidos</a:t>
            </a:r>
          </a:p>
          <a:p>
            <a:r>
              <a:rPr lang="pt-BR" dirty="0" smtClean="0"/>
              <a:t>Explicação,Descrição, etc....</a:t>
            </a:r>
            <a:endParaRPr lang="pt-BR" dirty="0"/>
          </a:p>
        </p:txBody>
      </p:sp>
      <p:sp>
        <p:nvSpPr>
          <p:cNvPr id="4" name="Rectangle 6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5725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5400000" scaled="1"/>
          </a:gradFill>
          <a:ln w="57150" cap="flat" cmpd="thickThin">
            <a:solidFill>
              <a:srgbClr val="FFFF00"/>
            </a:solidFill>
          </a:ln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DEFINIÇÃO DE TERMOS E VERBOS</a:t>
            </a:r>
            <a:endParaRPr kumimoji="0" lang="pt-BR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2912" cy="1037977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REVISÃO DE LITERATURA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24936" cy="49685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► </a:t>
            </a:r>
            <a:r>
              <a:rPr lang="pt-BR" b="1" dirty="0" smtClean="0">
                <a:solidFill>
                  <a:srgbClr val="FFFF00"/>
                </a:solidFill>
              </a:rPr>
              <a:t>Diálogo</a:t>
            </a:r>
            <a:r>
              <a:rPr lang="pt-BR" b="1" dirty="0" smtClean="0"/>
              <a:t> com autores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►</a:t>
            </a:r>
            <a:r>
              <a:rPr lang="pt-BR" b="1" dirty="0" smtClean="0">
                <a:solidFill>
                  <a:srgbClr val="00B0F0"/>
                </a:solidFill>
              </a:rPr>
              <a:t>Conhecimento</a:t>
            </a:r>
            <a:r>
              <a:rPr lang="pt-BR" b="1" dirty="0" smtClean="0"/>
              <a:t> das teorias, dos antecedentes do problema que se escolheu para investigar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►</a:t>
            </a:r>
            <a:r>
              <a:rPr lang="pt-BR" b="1" dirty="0" smtClean="0">
                <a:solidFill>
                  <a:srgbClr val="00B050"/>
                </a:solidFill>
              </a:rPr>
              <a:t>Situar o leitor </a:t>
            </a:r>
            <a:r>
              <a:rPr lang="pt-BR" b="1" dirty="0" smtClean="0"/>
              <a:t>a respeito do tema estudado, fornecendo informações suficientes e relevantes sobre a questão, em relação à teoria, ao tempo e ao espaço.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►</a:t>
            </a:r>
            <a:r>
              <a:rPr lang="pt-BR" b="1" dirty="0" smtClean="0">
                <a:solidFill>
                  <a:srgbClr val="FFFF00"/>
                </a:solidFill>
              </a:rPr>
              <a:t>Discussão no trabalho final</a:t>
            </a:r>
            <a:r>
              <a:rPr lang="pt-BR" b="1" dirty="0" smtClean="0"/>
              <a:t>: confrontar dados encontrados e conhecimento teórico</a:t>
            </a:r>
          </a:p>
          <a:p>
            <a:pPr algn="just"/>
            <a:endParaRPr lang="pt-BR" dirty="0" smtClean="0"/>
          </a:p>
          <a:p>
            <a:r>
              <a:rPr lang="pt-BR" sz="2000" b="1" dirty="0" smtClean="0"/>
              <a:t>  (ANDRADE, 2011)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2912" cy="1037977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REVISÃO DE LITERATURA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24936" cy="4968552"/>
          </a:xfrm>
        </p:spPr>
        <p:txBody>
          <a:bodyPr>
            <a:normAutofit lnSpcReduction="10000"/>
          </a:bodyPr>
          <a:lstStyle/>
          <a:p>
            <a:pPr algn="l"/>
            <a:endParaRPr lang="pt-BR" b="1" dirty="0" smtClean="0"/>
          </a:p>
          <a:p>
            <a:pPr algn="l"/>
            <a:r>
              <a:rPr lang="pt-BR" b="1" dirty="0" smtClean="0"/>
              <a:t>► </a:t>
            </a:r>
            <a:r>
              <a:rPr lang="pt-BR" sz="2800" b="1" dirty="0" smtClean="0">
                <a:solidFill>
                  <a:schemeClr val="tx1"/>
                </a:solidFill>
              </a:rPr>
              <a:t>livros, dissertações, teses </a:t>
            </a:r>
          </a:p>
          <a:p>
            <a:pPr algn="l"/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 ► revistas/periódicos – informações atualizadas e recentes; </a:t>
            </a:r>
          </a:p>
          <a:p>
            <a:pPr algn="l"/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 ► jornais, filmes, vídeos, fotografias, </a:t>
            </a:r>
            <a:r>
              <a:rPr lang="pt-BR" sz="2800" b="1" i="1" dirty="0" smtClean="0">
                <a:solidFill>
                  <a:schemeClr val="tx1"/>
                </a:solidFill>
              </a:rPr>
              <a:t>e-mail, programas, sites, etc. </a:t>
            </a:r>
          </a:p>
          <a:p>
            <a:pPr algn="l"/>
            <a:endParaRPr lang="pt-BR" sz="2800" i="1" dirty="0" smtClean="0">
              <a:solidFill>
                <a:schemeClr val="tx1"/>
              </a:solidFill>
            </a:endParaRPr>
          </a:p>
          <a:p>
            <a:pPr algn="l"/>
            <a:endParaRPr lang="pt-BR" sz="2800" i="1" dirty="0" smtClean="0">
              <a:solidFill>
                <a:schemeClr val="tx1"/>
              </a:solidFill>
            </a:endParaRPr>
          </a:p>
          <a:p>
            <a:pPr algn="l"/>
            <a:endParaRPr lang="pt-BR" dirty="0" smtClean="0"/>
          </a:p>
          <a:p>
            <a:r>
              <a:rPr lang="pt-BR" sz="2000" b="1" dirty="0" smtClean="0"/>
              <a:t>  (ANDRADE, 2011)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6480720" cy="108012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rgbClr val="FF0000"/>
                </a:solidFill>
              </a:rPr>
              <a:t>CITAÇÃO E REFERÊNCIA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4653136"/>
          </a:xfrm>
        </p:spPr>
        <p:txBody>
          <a:bodyPr>
            <a:norm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 - NBR 10520 de 2002 - citação</a:t>
            </a:r>
          </a:p>
          <a:p>
            <a:pPr algn="just"/>
            <a:r>
              <a:rPr lang="pt-BR" b="1" dirty="0" smtClean="0"/>
              <a:t>          </a:t>
            </a:r>
          </a:p>
          <a:p>
            <a:pPr algn="just"/>
            <a:r>
              <a:rPr lang="pt-BR" b="1" dirty="0" smtClean="0"/>
              <a:t>- NBR   6023 de 2002 - referência</a:t>
            </a:r>
          </a:p>
          <a:p>
            <a:pPr algn="just"/>
            <a:r>
              <a:rPr lang="pt-BR" b="1" dirty="0" smtClean="0"/>
              <a:t>          </a:t>
            </a:r>
          </a:p>
          <a:p>
            <a:pPr algn="just"/>
            <a:r>
              <a:rPr lang="pt-BR" b="1" dirty="0" smtClean="0"/>
              <a:t>- NBR 14724 de 2011 – apresentação</a:t>
            </a:r>
          </a:p>
          <a:p>
            <a:pPr algn="just"/>
            <a:endParaRPr lang="pt-BR" b="1" dirty="0" smtClean="0"/>
          </a:p>
        </p:txBody>
      </p:sp>
      <p:pic>
        <p:nvPicPr>
          <p:cNvPr id="4" name="Imagem 3" descr="ab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47664" cy="154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6624736" cy="108012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rgbClr val="FF0000"/>
                </a:solidFill>
              </a:rPr>
              <a:t>CITAÇÃO E REFERÊNCIA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Citação Direta (até 3 linhas)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err="1" smtClean="0"/>
              <a:t>Perelman</a:t>
            </a:r>
            <a:r>
              <a:rPr lang="pt-BR" b="1" dirty="0" smtClean="0"/>
              <a:t> e </a:t>
            </a:r>
            <a:r>
              <a:rPr lang="pt-BR" b="1" dirty="0" err="1" smtClean="0"/>
              <a:t>Olbrechts-Tyteca</a:t>
            </a:r>
            <a:r>
              <a:rPr lang="pt-BR" b="1" dirty="0" smtClean="0"/>
              <a:t> (2000, p. 59) afirmam que: “A argumentação é uma ação que tende sempre a modificar um estado de coisas preexistente.”</a:t>
            </a:r>
          </a:p>
          <a:p>
            <a:pPr algn="just"/>
            <a:endParaRPr lang="pt-BR" b="1" dirty="0" smtClean="0"/>
          </a:p>
          <a:p>
            <a:pPr algn="ctr"/>
            <a:r>
              <a:rPr lang="pt-BR" b="1" dirty="0" smtClean="0">
                <a:solidFill>
                  <a:srgbClr val="FFFF00"/>
                </a:solidFill>
              </a:rPr>
              <a:t>OU</a:t>
            </a:r>
          </a:p>
          <a:p>
            <a:pPr algn="ctr"/>
            <a:endParaRPr lang="pt-BR" b="1" dirty="0" smtClean="0">
              <a:solidFill>
                <a:srgbClr val="FFFF00"/>
              </a:solidFill>
            </a:endParaRPr>
          </a:p>
          <a:p>
            <a:pPr algn="just"/>
            <a:r>
              <a:rPr lang="pt-BR" b="1" dirty="0" smtClean="0"/>
              <a:t>“A argumentação é uma ação que tende sempre a modificar um estado de coisas</a:t>
            </a:r>
          </a:p>
          <a:p>
            <a:pPr algn="just"/>
            <a:r>
              <a:rPr lang="pt-BR" b="1" dirty="0" smtClean="0"/>
              <a:t>preexistente.” (PERELMAN; OLBRECHTS-TYTECA, 2000, p. 59).</a:t>
            </a:r>
          </a:p>
          <a:p>
            <a:pPr algn="just"/>
            <a:endParaRPr lang="pt-BR" b="1" dirty="0" smtClean="0"/>
          </a:p>
        </p:txBody>
      </p:sp>
      <p:pic>
        <p:nvPicPr>
          <p:cNvPr id="5" name="Imagem 4" descr="ab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47664" cy="154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6624736" cy="108012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rgbClr val="FF0000"/>
                </a:solidFill>
              </a:rPr>
              <a:t>CITAÇÃO E REFERÊNCIA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525658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Citação Direta (4 linhas ou mais)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Para argumentar:</a:t>
            </a:r>
          </a:p>
          <a:p>
            <a:pPr algn="just"/>
            <a:endParaRPr lang="pt-BR" b="1" dirty="0" smtClean="0"/>
          </a:p>
          <a:p>
            <a:pPr marL="1436688" algn="just"/>
            <a:r>
              <a:rPr lang="pt-BR" sz="2400" b="1" dirty="0" smtClean="0"/>
              <a:t>[...] é preciso ter apreço pela adesão do interlocutor, pelo seu consentimento, pela sua participação mental [...]. Quem não se incomoda com um contato assim com os outros será julgado arrogante, pouco simpático, ao contrário daqueles que, seja qual for a importância de suas funções, não hesitam em assinalar por seus discursos ao público o valor que dão à sua apreciação. (PERELMAN; OLBRECHST-TYTECA, 2000, p. 18).</a:t>
            </a:r>
          </a:p>
        </p:txBody>
      </p:sp>
      <p:pic>
        <p:nvPicPr>
          <p:cNvPr id="5" name="Imagem 4" descr="ab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47664" cy="154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alizada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965</TotalTime>
  <Words>1570</Words>
  <Application>Microsoft Office PowerPoint</Application>
  <PresentationFormat>Apresentação na tela (4:3)</PresentationFormat>
  <Paragraphs>294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Verve</vt:lpstr>
      <vt:lpstr>ORGANIZAÇÃO DA PESQUISA</vt:lpstr>
      <vt:lpstr>ORGANIZAÇÃO DA PESQUISA</vt:lpstr>
      <vt:lpstr>ORGANIZAÇÃO DA PESQUISA</vt:lpstr>
      <vt:lpstr>JUSTIFICATIVA</vt:lpstr>
      <vt:lpstr>REVISÃO DE LITERATURA</vt:lpstr>
      <vt:lpstr>REVISÃO DE LITERATURA</vt:lpstr>
      <vt:lpstr>CITAÇÃO E REFERÊNCIA</vt:lpstr>
      <vt:lpstr>CITAÇÃO E REFERÊNCIA</vt:lpstr>
      <vt:lpstr>CITAÇÃO E REFERÊNCIA</vt:lpstr>
      <vt:lpstr>CITAÇÃO E REFERÊNCIA</vt:lpstr>
      <vt:lpstr>CITAÇÃO E REFERÊNCIA</vt:lpstr>
      <vt:lpstr>CITAÇÃO E REFERÊNCIA</vt:lpstr>
      <vt:lpstr>ORGANIZANDO</vt:lpstr>
      <vt:lpstr>TIPOS DE FICHAMENTO</vt:lpstr>
      <vt:lpstr>Slide 15</vt:lpstr>
      <vt:lpstr>Slide 16</vt:lpstr>
      <vt:lpstr>END NOTE</vt:lpstr>
      <vt:lpstr>ATIVIDADE DE DISPERSÃO</vt:lpstr>
      <vt:lpstr>ORGANIZAÇÃO DA PESQUISA</vt:lpstr>
      <vt:lpstr>MONOGRAFIA (não periódica):   AUTOR(ES). Título. Edição. local: editora, data de publicação. Total de páginas.  GOMES, L. G. F. F. Novela e sociedade no Brasil. Niterói: EdUFF,1998. 137p.</vt:lpstr>
      <vt:lpstr>MONOGRAFIA (não seriado):  ROMANO, Giovanni. Imagens da juventude na era moderna. In: LEVI, G.; SCHMIDT, J. (Org.). História dos jovens 2. São Paulo: Companhia das Letras, 1996. p. 7-16.</vt:lpstr>
      <vt:lpstr>Obra consultadas online   ALVES, C. Navio negreiro. Virtual Books, 2000. Disponível em: &lt;http://www.terra.com.br/virtualbooks/freebook/port/Lport2/ navionegreiro.htm&gt;. Acesso em: 10 jan. 2002.</vt:lpstr>
      <vt:lpstr>Publicação Periódica   SÃO PAULO MEDICAL JOURNAL. São Paulo: Associação Paulista de Medicina, 1941- . Bimensal.   DINHEIRO: revista semanal de negócios. São Paulo: Ed. Três, n.148, 28 jun. 2000. 98 p.</vt:lpstr>
      <vt:lpstr>Publicação Periódica   GURGEL, C. Reforma do Estado e Segurança Pública. Política e Administração, Rio de Janeiro, v. 3, n. 2, p. 15-21, set. 1997.</vt:lpstr>
      <vt:lpstr>Legislação   BRASIL. Código civil. 46. ed. São Paulo: Saraiva, 1995.   BRASIL. Decreto-lei no 5.452, de 1 de maio de 1943. Aprova a consolidação das leis do trabalho. Lex: coletânea de legislação: edição federal, São Paulo, v. 7, 1943. </vt:lpstr>
      <vt:lpstr>AUTOR: PESSOA   PASSOS, L. M. M.; FONSECA, A.; CHAVES, M. Alegria de saber: matemática, segunda série, 2, primeiro grau: livro do professor. São Paulo: Scipione, 1995. 136 p.</vt:lpstr>
      <vt:lpstr>AUTOR:  INSTITUIÇÃO    BRASIL. Ministério da Justiça. Relatório de atividades. Brasília, DF, 1993. 28 p.</vt:lpstr>
      <vt:lpstr>REVISTA  BENNETTON, M. J. Terapia ocupacional e reabilitação psicossocial: uma relação possível. Revista de Terapia Ocupacional da Universidade de São Paulo, São Paulo, v. 4, n. 3, p. 11-16, mar,1993.   MANSILLA, H. C. F. La controversia entre universalismo y particularismo en la filosofia de la cultura. Revista Latinoamericana de Filosofia, Buenos Aires, v. 24, n. 2, 1998.</vt:lpstr>
      <vt:lpstr>Slide 29</vt:lpstr>
      <vt:lpstr>Slide 30</vt:lpstr>
      <vt:lpstr>Pode ser considerada uma classificação       ou medida; uma quantidade que varia;   um conceito que apresenta valores;      aspecto, propriedade ou fator passível    de mensuração    </vt:lpstr>
      <vt:lpstr>   Variáveis Categóricas    - nominal: sexo, estado civil, tipo sanguíneo,                                  exposto e não-exposto, crente e ateu,                    presença e ausência, faixa etária, etc.  - ordinal: classe socioeconômica (A, B, C, D ou E),                           estágio da doença (inicial,                         intermediária ou avançada), grau de                  satisfação (ótimo, bom, satisfatório, regular e                                 ruim), nível de escolaridade, etc.   Variáveis Numéricas - contínua (medições): peso, altura, concentração de                                           flúor na água, etc. - discreta (contagem): nº de filhos, nº de consultas, nº de                                          cigarros, etc.    </vt:lpstr>
      <vt:lpstr>Slide 33</vt:lpstr>
      <vt:lpstr>Slide 34</vt:lpstr>
      <vt:lpstr>Slide 35</vt:lpstr>
      <vt:lpstr>CONCEITOS </vt:lpstr>
      <vt:lpstr>Pesquisa Quantitativa </vt:lpstr>
      <vt:lpstr>CONCEITOS - Método</vt:lpstr>
      <vt:lpstr>Slide 39</vt:lpstr>
      <vt:lpstr>Slide 40</vt:lpstr>
      <vt:lpstr>Slide 41</vt:lpstr>
      <vt:lpstr>Para saber mais...</vt:lpstr>
      <vt:lpstr>Slide 43</vt:lpstr>
      <vt:lpstr>Produção de respostas às perguntas </vt:lpstr>
      <vt:lpstr>Produção de respostas às perguntas </vt:lpstr>
      <vt:lpstr>DEFINIÇÃO DE TERMOS E VERBOS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DE LITERATURA</dc:title>
  <dc:creator>MIrela</dc:creator>
  <cp:lastModifiedBy>MIrela</cp:lastModifiedBy>
  <cp:revision>410</cp:revision>
  <dcterms:created xsi:type="dcterms:W3CDTF">2012-06-14T18:42:02Z</dcterms:created>
  <dcterms:modified xsi:type="dcterms:W3CDTF">2012-07-19T14:34:23Z</dcterms:modified>
</cp:coreProperties>
</file>