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58" r:id="rId4"/>
    <p:sldId id="267" r:id="rId5"/>
    <p:sldId id="260" r:id="rId6"/>
    <p:sldId id="262" r:id="rId7"/>
    <p:sldId id="266" r:id="rId8"/>
    <p:sldId id="263" r:id="rId9"/>
    <p:sldId id="273" r:id="rId10"/>
    <p:sldId id="278" r:id="rId11"/>
    <p:sldId id="276" r:id="rId12"/>
    <p:sldId id="264" r:id="rId13"/>
    <p:sldId id="265" r:id="rId14"/>
    <p:sldId id="268" r:id="rId15"/>
    <p:sldId id="269" r:id="rId16"/>
    <p:sldId id="270" r:id="rId17"/>
    <p:sldId id="271" r:id="rId18"/>
    <p:sldId id="27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47BDD-A3BC-4FA3-BD89-AF22C35A285B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CA95-12C5-4481-9567-DE3709A598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3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EADA-125A-4FF3-A650-69E958D5BF48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B840-155C-4160-A848-278DC26418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56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B840-155C-4160-A848-278DC26418C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52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B840-155C-4160-A848-278DC26418C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32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6712"/>
            <a:ext cx="7772400" cy="2543596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SEMINÁRIO PRO EPS SUS: </a:t>
            </a:r>
            <a:r>
              <a:rPr lang="pt-BR" b="1" dirty="0" smtClean="0">
                <a:latin typeface="Arial Narrow" panose="020B0606020202030204" pitchFamily="34" charset="0"/>
              </a:rPr>
              <a:t>: FORTALECENDO A EDUCAÇÃO PERMANENTE NO 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556001"/>
            <a:ext cx="7848872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Governo do Estado de Mato Grosso do Sul</a:t>
            </a:r>
          </a:p>
          <a:p>
            <a:r>
              <a:rPr lang="pt-BR" dirty="0" smtClean="0"/>
              <a:t>Secretaria de Estado de Saúde</a:t>
            </a:r>
          </a:p>
          <a:p>
            <a:r>
              <a:rPr lang="pt-BR" dirty="0" smtClean="0"/>
              <a:t>Superintendência Geral de Gestão de Pessoas e Educação em Saúde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7" b="34719"/>
          <a:stretch/>
        </p:blipFill>
        <p:spPr>
          <a:xfrm>
            <a:off x="201839" y="5511933"/>
            <a:ext cx="1921889" cy="132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051720" y="338328"/>
            <a:ext cx="6635080" cy="12527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SEMINÁRIO PRO EPS 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SEMINÁRIO PRO EPS 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75466"/>
            <a:ext cx="8593961" cy="399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" b="63258" l="1899" r="77848">
                        <a14:foregroundMark x1="17089" y1="19129" x2="17089" y2="19129"/>
                        <a14:foregroundMark x1="28481" y1="10985" x2="28481" y2="10985"/>
                        <a14:foregroundMark x1="14241" y1="19697" x2="14241" y2="19697"/>
                        <a14:foregroundMark x1="15506" y1="37689" x2="15506" y2="37689"/>
                        <a14:foregroundMark x1="28481" y1="47917" x2="28481" y2="47917"/>
                        <a14:foregroundMark x1="39557" y1="41098" x2="39557" y2="41098"/>
                        <a14:foregroundMark x1="43513" y1="28030" x2="43513" y2="28030"/>
                        <a14:foregroundMark x1="39873" y1="16856" x2="39873" y2="16856"/>
                        <a14:backgroundMark x1="64873" y1="26705" x2="64873" y2="26705"/>
                        <a14:backgroundMark x1="2532" y1="45455" x2="253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16" b="35000"/>
          <a:stretch/>
        </p:blipFill>
        <p:spPr>
          <a:xfrm>
            <a:off x="611559" y="401883"/>
            <a:ext cx="1820527" cy="1277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 baseline="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frm=1&amp;source=images&amp;cd=&amp;cad=rja&amp;docid=4I1ten2BcmaDEM&amp;tbnid=g3V47PM6q9uieM:&amp;ved=0CAUQjRw&amp;url=http://www.oqueeoquee.com/desafios/&amp;ei=oxA7UrDzFoje8wSzu4HgBQ&amp;bvm=bv.52288139,d.eWU&amp;psig=AFQjCNE31y_gw9TtcyUtTd6T4Sue4aNG9A&amp;ust=137968888798696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8062664" cy="254359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SEMINÁRIO PRO EPS SUS: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Fortalecendo a Educação Permanente no Mato Grosso do Sul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Governo do Estado de Mato Grosso do Sul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Secretaria de Estado de Saúde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Superintendência Geral de Gestão do Trabalho e  Educação na Saúde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275856" y="6309320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NOVEMBRO 2018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829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304"/>
            <a:ext cx="4392488" cy="30963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tângulo de cantos arredondados 4"/>
          <p:cNvSpPr/>
          <p:nvPr/>
        </p:nvSpPr>
        <p:spPr>
          <a:xfrm>
            <a:off x="2051720" y="338328"/>
            <a:ext cx="1944216" cy="858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Aquidauana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3664"/>
            <a:ext cx="4213559" cy="3085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tângulo de cantos arredondados 6"/>
          <p:cNvSpPr/>
          <p:nvPr/>
        </p:nvSpPr>
        <p:spPr>
          <a:xfrm>
            <a:off x="4977815" y="261150"/>
            <a:ext cx="1759081" cy="78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Coxim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6" y="3573016"/>
            <a:ext cx="4429334" cy="29523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9209"/>
            <a:ext cx="4213559" cy="30361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tângulo de cantos arredondados 9"/>
          <p:cNvSpPr/>
          <p:nvPr/>
        </p:nvSpPr>
        <p:spPr>
          <a:xfrm>
            <a:off x="2771800" y="371703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Jardim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870645" y="3654855"/>
            <a:ext cx="2330489" cy="710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Campo Grande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60" y="4437113"/>
            <a:ext cx="2707960" cy="19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" y="214025"/>
            <a:ext cx="3322409" cy="5807264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8"/>
            <a:ext cx="4896544" cy="3071460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7164288" y="3604243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Corumbá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1520" y="214025"/>
            <a:ext cx="2160240" cy="83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Paranaíba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4025"/>
            <a:ext cx="4896544" cy="3216249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3995936" y="2564903"/>
            <a:ext cx="1800200" cy="848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Três Lagoas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6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7020272" y="3573016"/>
            <a:ext cx="1368153" cy="576063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AGOSTO</a:t>
            </a:r>
            <a:endParaRPr lang="pt-BR" sz="1800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54927"/>
              </p:ext>
            </p:extLst>
          </p:nvPr>
        </p:nvGraphicFramePr>
        <p:xfrm>
          <a:off x="179512" y="3284985"/>
          <a:ext cx="6494029" cy="33975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92817"/>
                <a:gridCol w="873442"/>
                <a:gridCol w="873442"/>
                <a:gridCol w="1754328"/>
              </a:tblGrid>
              <a:tr h="98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REDES/ÁREAS DE ATENÇÃO À SAÚDE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NÓS CRÍTICOS 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POTENCIALIDADES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ESTRATÉGIAS DE ENFRENTAMENTO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714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CEGONHA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ATENÇÃO ÀS URGÊNCIAS E EMERGÊNCIAS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54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CUIDADO DAS PESSOAS COM DOENÇAS CRÔNICAS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CUIDADO À PESSOA COM DEFICIÊNCIA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ATENÇÃO PSICOSSOCIAL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23528" y="2204864"/>
            <a:ext cx="4513913" cy="535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ETAPA 2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292080" y="2740008"/>
            <a:ext cx="2762920" cy="489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Municípios 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angulado 9"/>
          <p:cNvCxnSpPr>
            <a:stCxn id="14" idx="3"/>
            <a:endCxn id="15" idx="1"/>
          </p:cNvCxnSpPr>
          <p:nvPr/>
        </p:nvCxnSpPr>
        <p:spPr>
          <a:xfrm>
            <a:off x="4837441" y="2472436"/>
            <a:ext cx="454639" cy="5121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7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55965" y="6237312"/>
            <a:ext cx="6005945" cy="374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Total de municípios participantes: 55  (70,0%)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Fluxograma: Fita perfurada 6"/>
          <p:cNvSpPr/>
          <p:nvPr/>
        </p:nvSpPr>
        <p:spPr>
          <a:xfrm>
            <a:off x="5711277" y="3752657"/>
            <a:ext cx="1726877" cy="757824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Setembro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509893" y="2276872"/>
            <a:ext cx="3744415" cy="60951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ETAPA 3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4048" y="2780927"/>
            <a:ext cx="2434107" cy="5537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MICRORREGIÃO DE SAÚDE </a:t>
            </a:r>
            <a:r>
              <a:rPr lang="pt-BR" sz="2000" b="1" dirty="0" smtClean="0">
                <a:solidFill>
                  <a:schemeClr val="tx1"/>
                </a:solidFill>
              </a:rPr>
              <a:t>(11</a:t>
            </a:r>
            <a:r>
              <a:rPr lang="pt-BR" b="1" dirty="0" smtClean="0">
                <a:solidFill>
                  <a:schemeClr val="tx1"/>
                </a:solidFill>
              </a:rPr>
              <a:t>)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angulado 10"/>
          <p:cNvCxnSpPr>
            <a:stCxn id="8" idx="3"/>
            <a:endCxn id="9" idx="1"/>
          </p:cNvCxnSpPr>
          <p:nvPr/>
        </p:nvCxnSpPr>
        <p:spPr>
          <a:xfrm>
            <a:off x="4254308" y="2581631"/>
            <a:ext cx="749740" cy="4761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Espaço Reservado para Conteú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948803"/>
              </p:ext>
            </p:extLst>
          </p:nvPr>
        </p:nvGraphicFramePr>
        <p:xfrm>
          <a:off x="1043608" y="2967581"/>
          <a:ext cx="2592288" cy="3098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996"/>
                <a:gridCol w="1826292"/>
              </a:tblGrid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Nº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Microrregião de Saúde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Dourados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Aquidauana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Campo Grande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Nova Andradina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Coxim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Naviraí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Jardim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Ponta Porã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Paranaíba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Três Lagoas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Corumbá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9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0983"/>
            <a:ext cx="8424936" cy="491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9036496" cy="175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7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056462" cy="231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4355745"/>
            <a:ext cx="778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Foi </a:t>
            </a:r>
            <a:r>
              <a:rPr lang="pt-BR" b="1" dirty="0" smtClean="0"/>
              <a:t>feito um agrupamento dos objetivos a serem alcançados por eixos temáticos para cada rede de </a:t>
            </a:r>
            <a:r>
              <a:rPr lang="pt-BR" b="1" dirty="0"/>
              <a:t>atenção à </a:t>
            </a:r>
            <a:r>
              <a:rPr lang="pt-BR" b="1" dirty="0" smtClean="0"/>
              <a:t>saúde.</a:t>
            </a:r>
            <a:endParaRPr lang="pt-BR" b="1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505164" y="5163319"/>
            <a:ext cx="2376264" cy="1512168"/>
            <a:chOff x="3504" y="2066"/>
            <a:chExt cx="2112" cy="1977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4824" y="2109"/>
              <a:ext cx="572" cy="4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504" y="2066"/>
              <a:ext cx="2112" cy="1977"/>
              <a:chOff x="3312" y="1200"/>
              <a:chExt cx="2304" cy="2112"/>
            </a:xfrm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624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624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624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504" y="1776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rot="19251361" flipH="1">
                <a:off x="5232" y="1824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rot="1600518" flipH="1">
                <a:off x="4896" y="2688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 rot="16850418" flipH="1">
                <a:off x="3888" y="2640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4320" y="144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624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57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37955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6289930" cy="330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3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50039" y="2417852"/>
            <a:ext cx="8593961" cy="399389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4" y="1887201"/>
            <a:ext cx="2827867" cy="21209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" y="1943427"/>
            <a:ext cx="2723041" cy="1531711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84" y="4559294"/>
            <a:ext cx="3047013" cy="171394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16681" y="5133296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EDGAR </a:t>
            </a:r>
            <a:r>
              <a:rPr lang="pt-BR" sz="2000" b="1" dirty="0" smtClean="0"/>
              <a:t>OSHIRO</a:t>
            </a:r>
          </a:p>
          <a:p>
            <a:r>
              <a:rPr lang="pt-BR" sz="2000" b="1" dirty="0" smtClean="0"/>
              <a:t> </a:t>
            </a:r>
            <a:r>
              <a:rPr lang="pt-BR" sz="2000" b="1" dirty="0"/>
              <a:t>ESCOLA DE SAÚDE PÚBLICA “DR. JORGE DAVID NASSER”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edgar.oshiro@saúde.ms.gov.br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47" y="3131092"/>
            <a:ext cx="3530588" cy="1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edgaro\Downloads\IMG-20181128-WA0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67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338328"/>
            <a:ext cx="5256584" cy="71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OBRIGADO!!!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39133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SEMINÁRIO PRO EPS SUS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29064" t="43168" r="23096" b="6588"/>
          <a:stretch/>
        </p:blipFill>
        <p:spPr bwMode="auto">
          <a:xfrm>
            <a:off x="1619672" y="2780928"/>
            <a:ext cx="6224534" cy="3675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1916832"/>
            <a:ext cx="348109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Portaria MS 3.194 de </a:t>
            </a:r>
            <a:r>
              <a:rPr lang="pt-BR" sz="2800" b="1" dirty="0" smtClean="0">
                <a:solidFill>
                  <a:schemeClr val="tx1"/>
                </a:solidFill>
              </a:rPr>
              <a:t>28.11.2017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SEMINÁRIO PRO EPS SUS</a:t>
            </a:r>
            <a:endParaRPr lang="pt-BR" dirty="0"/>
          </a:p>
        </p:txBody>
      </p:sp>
      <p:pic>
        <p:nvPicPr>
          <p:cNvPr id="4" name="Espaço Reservado para Conteúdo 6"/>
          <p:cNvPicPr>
            <a:picLocks noGrp="1"/>
          </p:cNvPicPr>
          <p:nvPr>
            <p:ph idx="1"/>
          </p:nvPr>
        </p:nvPicPr>
        <p:blipFill rotWithShape="1">
          <a:blip r:embed="rId2"/>
          <a:srcRect l="19579" t="24566" r="20703" b="5557"/>
          <a:stretch/>
        </p:blipFill>
        <p:spPr bwMode="auto">
          <a:xfrm>
            <a:off x="1584747" y="2674938"/>
            <a:ext cx="6071344" cy="399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1403648" y="2276872"/>
            <a:ext cx="2448272" cy="17281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PARA QUE UM PLANO DE EPS ?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dirty="0">
                <a:solidFill>
                  <a:schemeClr val="tx1"/>
                </a:solidFill>
              </a:rPr>
              <a:t>O Plano Estadual de Educação Permanente em Saúde </a:t>
            </a:r>
            <a:r>
              <a:rPr lang="pt-BR" altLang="pt-BR" dirty="0">
                <a:solidFill>
                  <a:srgbClr val="FF0000"/>
                </a:solidFill>
              </a:rPr>
              <a:t>(PEEPS) </a:t>
            </a:r>
            <a:r>
              <a:rPr lang="pt-BR" altLang="pt-BR" dirty="0">
                <a:solidFill>
                  <a:schemeClr val="tx1"/>
                </a:solidFill>
              </a:rPr>
              <a:t>servirá de </a:t>
            </a:r>
            <a:r>
              <a:rPr lang="pt-BR" altLang="pt-BR" dirty="0">
                <a:solidFill>
                  <a:srgbClr val="FF0000"/>
                </a:solidFill>
              </a:rPr>
              <a:t>norteador</a:t>
            </a:r>
            <a:r>
              <a:rPr lang="pt-BR" altLang="pt-BR" dirty="0">
                <a:solidFill>
                  <a:schemeClr val="tx1"/>
                </a:solidFill>
              </a:rPr>
              <a:t> para a construção </a:t>
            </a:r>
            <a:r>
              <a:rPr lang="pt-BR" altLang="pt-BR" dirty="0" smtClean="0">
                <a:solidFill>
                  <a:schemeClr val="tx1"/>
                </a:solidFill>
              </a:rPr>
              <a:t>de ações educativas em </a:t>
            </a:r>
            <a:r>
              <a:rPr lang="pt-BR" altLang="pt-BR" dirty="0">
                <a:solidFill>
                  <a:schemeClr val="tx1"/>
                </a:solidFill>
              </a:rPr>
              <a:t>resposta às necessidades do serviço.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oqueeoquee.com/imagens/desafi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3794885" cy="18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0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SEMINÁRIO PRO EPS SUS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2636913"/>
            <a:ext cx="859396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pt-BR" sz="3600" b="1" i="1" dirty="0">
                <a:solidFill>
                  <a:schemeClr val="tx1"/>
                </a:solidFill>
              </a:rPr>
              <a:t>Processo de construção do Plano (PEEPS)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2036" y="350100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F</a:t>
            </a:r>
            <a:r>
              <a:rPr lang="pt-BR" sz="2400" dirty="0" smtClean="0"/>
              <a:t>orma </a:t>
            </a:r>
            <a:r>
              <a:rPr lang="pt-BR" sz="2400" b="1" dirty="0"/>
              <a:t>ascendente e participativa dos municípios</a:t>
            </a:r>
            <a:r>
              <a:rPr lang="pt-BR" sz="2400" dirty="0"/>
              <a:t> do </a:t>
            </a:r>
            <a:r>
              <a:rPr lang="pt-BR" sz="2400" dirty="0" smtClean="0"/>
              <a:t>Estado. 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Está sendo conduzido pela </a:t>
            </a:r>
            <a:r>
              <a:rPr lang="pt-BR" sz="2400" b="1" dirty="0"/>
              <a:t>Superintendência de Gestão do Trabalho e Educação na Saúde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(SGTES)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da SES/MS com a participação da </a:t>
            </a:r>
            <a:r>
              <a:rPr lang="pt-BR" sz="2400" b="1" dirty="0"/>
              <a:t>Comissão Permanente de Integração Ensino-Serviço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(CIES)</a:t>
            </a:r>
            <a:r>
              <a:rPr lang="pt-BR" sz="2400" dirty="0"/>
              <a:t>, pactuado na Comissão </a:t>
            </a:r>
            <a:r>
              <a:rPr lang="pt-BR" sz="2400" dirty="0" err="1"/>
              <a:t>Intergestores</a:t>
            </a:r>
            <a:r>
              <a:rPr lang="pt-BR" sz="2400" dirty="0"/>
              <a:t> </a:t>
            </a:r>
            <a:r>
              <a:rPr lang="pt-BR" sz="2400" dirty="0" err="1"/>
              <a:t>Bipartite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(CIB)</a:t>
            </a:r>
            <a:r>
              <a:rPr lang="pt-BR" sz="2400" dirty="0"/>
              <a:t> e apresentado no Conselho Estadual de Saúde </a:t>
            </a:r>
            <a:r>
              <a:rPr lang="pt-BR" sz="2400" b="1" dirty="0">
                <a:solidFill>
                  <a:srgbClr val="FF0000"/>
                </a:solidFill>
              </a:rPr>
              <a:t>(CES)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0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600" b="0" dirty="0">
                <a:solidFill>
                  <a:schemeClr val="tx1"/>
                </a:solidFill>
                <a:latin typeface="Constantia" panose="02030602050306030303" pitchFamily="18" charset="0"/>
              </a:rPr>
              <a:t>Foi solicitado ao </a:t>
            </a:r>
            <a:r>
              <a:rPr lang="pt-BR" sz="2600" b="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gestor municipal </a:t>
            </a:r>
            <a:r>
              <a:rPr lang="pt-BR" sz="2600" b="0" dirty="0">
                <a:solidFill>
                  <a:schemeClr val="tx1"/>
                </a:solidFill>
                <a:latin typeface="Constantia" panose="02030602050306030303" pitchFamily="18" charset="0"/>
              </a:rPr>
              <a:t>de saúde a indicação de dois </a:t>
            </a:r>
            <a:r>
              <a:rPr lang="pt-BR" sz="2600" b="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representantes (facilitadores municipais) </a:t>
            </a:r>
            <a:r>
              <a:rPr lang="pt-BR" sz="2600" b="0" dirty="0">
                <a:solidFill>
                  <a:schemeClr val="tx1"/>
                </a:solidFill>
                <a:latin typeface="Constantia" panose="02030602050306030303" pitchFamily="18" charset="0"/>
              </a:rPr>
              <a:t>para participar de uma </a:t>
            </a:r>
            <a:r>
              <a:rPr lang="pt-BR" sz="2600" b="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capacitação. </a:t>
            </a:r>
          </a:p>
          <a:p>
            <a:pPr algn="just"/>
            <a:r>
              <a:rPr lang="pt-BR" sz="2600" b="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Dos </a:t>
            </a:r>
            <a:r>
              <a:rPr lang="pt-BR" sz="2600" b="0" dirty="0">
                <a:solidFill>
                  <a:schemeClr val="tx1"/>
                </a:solidFill>
                <a:latin typeface="Constantia" panose="02030602050306030303" pitchFamily="18" charset="0"/>
              </a:rPr>
              <a:t>79 municípios houve a </a:t>
            </a:r>
            <a:r>
              <a:rPr lang="pt-BR" sz="2600" dirty="0">
                <a:solidFill>
                  <a:srgbClr val="FF0000"/>
                </a:solidFill>
                <a:latin typeface="Constantia" panose="02030602050306030303" pitchFamily="18" charset="0"/>
              </a:rPr>
              <a:t>adesão</a:t>
            </a:r>
            <a:r>
              <a:rPr lang="pt-BR" sz="2600" b="0" dirty="0">
                <a:solidFill>
                  <a:schemeClr val="tx1"/>
                </a:solidFill>
                <a:latin typeface="Constantia" panose="02030602050306030303" pitchFamily="18" charset="0"/>
              </a:rPr>
              <a:t> de 72 municípios para a elaboração do PEEPS</a:t>
            </a:r>
            <a:r>
              <a:rPr lang="pt-BR" sz="2600" b="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endParaRPr lang="pt-BR" sz="2600" b="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3608" y="5301208"/>
            <a:ext cx="7294418" cy="6546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              </a:t>
            </a:r>
            <a:r>
              <a:rPr lang="pt-BR" sz="2400" b="1" dirty="0" smtClean="0">
                <a:solidFill>
                  <a:schemeClr val="tx1"/>
                </a:solidFill>
              </a:rPr>
              <a:t>Total </a:t>
            </a:r>
            <a:r>
              <a:rPr lang="pt-BR" sz="2400" b="1" dirty="0">
                <a:solidFill>
                  <a:schemeClr val="tx1"/>
                </a:solidFill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</a:rPr>
              <a:t>adesão dos municípios: 91,1% 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5597912" cy="31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8328"/>
            <a:ext cx="8784976" cy="244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05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1033" y="2280027"/>
            <a:ext cx="4481848" cy="55379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ETAPA </a:t>
            </a:r>
            <a:r>
              <a:rPr lang="pt-BR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45009" y="2587635"/>
            <a:ext cx="2434107" cy="8413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MICRORREGIÕES </a:t>
            </a:r>
            <a:r>
              <a:rPr lang="pt-BR" b="1" dirty="0">
                <a:solidFill>
                  <a:schemeClr val="tx1"/>
                </a:solidFill>
              </a:rPr>
              <a:t>DE SAÚDE (</a:t>
            </a:r>
            <a:r>
              <a:rPr lang="pt-BR" sz="2400" b="1" dirty="0">
                <a:solidFill>
                  <a:schemeClr val="tx1"/>
                </a:solidFill>
              </a:rPr>
              <a:t>11</a:t>
            </a:r>
            <a:r>
              <a:rPr lang="pt-BR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8" name="Conector angulado 7"/>
          <p:cNvCxnSpPr>
            <a:stCxn id="5" idx="3"/>
          </p:cNvCxnSpPr>
          <p:nvPr/>
        </p:nvCxnSpPr>
        <p:spPr>
          <a:xfrm>
            <a:off x="4622881" y="2556923"/>
            <a:ext cx="918752" cy="36991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xograma: Fita perfurada 12"/>
          <p:cNvSpPr/>
          <p:nvPr/>
        </p:nvSpPr>
        <p:spPr>
          <a:xfrm>
            <a:off x="6394940" y="4078008"/>
            <a:ext cx="1584176" cy="757824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JULHO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7" y="6009529"/>
            <a:ext cx="7368281" cy="66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48251"/>
              </p:ext>
            </p:extLst>
          </p:nvPr>
        </p:nvGraphicFramePr>
        <p:xfrm>
          <a:off x="1043608" y="2967581"/>
          <a:ext cx="2232248" cy="2908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08"/>
                <a:gridCol w="1572640"/>
              </a:tblGrid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Nº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Microrregião de Saúde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Dourados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Aquidauana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Campo Grande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Nova Andradina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Coxim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Naviraí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Jardim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Ponta Porã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Paranaíba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Três Lagoas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Corumbá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25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08167"/>
            <a:ext cx="4248473" cy="27088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de cantos arredondados 2"/>
          <p:cNvSpPr/>
          <p:nvPr/>
        </p:nvSpPr>
        <p:spPr>
          <a:xfrm>
            <a:off x="255068" y="279354"/>
            <a:ext cx="3121609" cy="709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Dourados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Micro Navira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7" y="3284983"/>
            <a:ext cx="4158610" cy="304754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903489" y="5860627"/>
            <a:ext cx="3427721" cy="438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</a:t>
            </a:r>
            <a:r>
              <a:rPr lang="pt-BR" sz="2400" b="1" dirty="0" err="1" smtClean="0">
                <a:solidFill>
                  <a:srgbClr val="FFFF00"/>
                </a:solidFill>
              </a:rPr>
              <a:t>Navirai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Micro Nova Andrad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31" y="3175673"/>
            <a:ext cx="3834442" cy="31568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91" y="260648"/>
            <a:ext cx="4116881" cy="26377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Retângulo de cantos arredondados 14"/>
          <p:cNvSpPr/>
          <p:nvPr/>
        </p:nvSpPr>
        <p:spPr>
          <a:xfrm>
            <a:off x="5232365" y="5733703"/>
            <a:ext cx="3603148" cy="48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Nova Andradina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614014" y="277065"/>
            <a:ext cx="3028273" cy="44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Micro de Ponta Porã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85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1137</TotalTime>
  <Words>379</Words>
  <Application>Microsoft Office PowerPoint</Application>
  <PresentationFormat>Apresentação na tela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Forma de Onda</vt:lpstr>
      <vt:lpstr>SEMINÁRIO PRO EPS SUS: Fortalecendo a Educação Permanente no Mato Grosso do Sul</vt:lpstr>
      <vt:lpstr>SEMINÁRIO PRO EPS SUS</vt:lpstr>
      <vt:lpstr>SEMINÁRIO PRO EPS SUS</vt:lpstr>
      <vt:lpstr>Apresentação do PowerPoint</vt:lpstr>
      <vt:lpstr>SEMINÁRIO PRO EPS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SEFAZ-MS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Naomi Santos Higashij</dc:creator>
  <cp:lastModifiedBy>Edgar Oshiro</cp:lastModifiedBy>
  <cp:revision>66</cp:revision>
  <cp:lastPrinted>2018-11-27T22:28:13Z</cp:lastPrinted>
  <dcterms:created xsi:type="dcterms:W3CDTF">2018-11-23T10:29:44Z</dcterms:created>
  <dcterms:modified xsi:type="dcterms:W3CDTF">2018-11-28T16:38:10Z</dcterms:modified>
</cp:coreProperties>
</file>