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1" r:id="rId3"/>
    <p:sldId id="261" r:id="rId4"/>
    <p:sldId id="263" r:id="rId5"/>
    <p:sldId id="267" r:id="rId6"/>
    <p:sldId id="269" r:id="rId7"/>
    <p:sldId id="260" r:id="rId8"/>
    <p:sldId id="259" r:id="rId9"/>
    <p:sldId id="266" r:id="rId10"/>
    <p:sldId id="268" r:id="rId11"/>
    <p:sldId id="258" r:id="rId12"/>
    <p:sldId id="270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91" autoAdjust="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1060\cgt\Promo&#231;&#227;o%20Funcional\Dimensionamento\PAREPS%20-%20FOR&#199;A%20DE%20TRABALHO\TRABALHADORES%20DA%20SA&#218;DE%20-%20PADRONIZA&#199;&#195;O%20UNIFICADO%20%20-%2020-11-2018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1060\cgt\Promo&#231;&#227;o%20Funcional\Dimensionamento\PAREPS%20-%20FOR&#199;A%20DE%20TRABALHO\TRABALHADORES%20DA%20SA&#218;DE%20-%20PADRONIZA&#199;&#195;O%20UNIFICADO%20%20-%2020-11-20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1060\cgt\Promo&#231;&#227;o%20Funcional\Dimensionamento\PAREPS%20-%20FOR&#199;A%20DE%20TRABALHO\TRABALHADORES%20DA%20SA&#218;DE%20-%20PADRONIZA&#199;&#195;O%20UNIFICADO%20%20-%2020-11-201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1060\cgt\Promo&#231;&#227;o%20Funcional\Dimensionamento\PAREPS%20-%20FOR&#199;A%20DE%20TRABALHO\TRABALHADORES%20DA%20SA&#218;DE%20-%20PADRONIZA&#199;&#195;O%20UNIFICADO%20%20-%2020-11-2018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1060\cgt\Promo&#231;&#227;o%20Funcional\Dimensionamento\PAREPS%20-%20FOR&#199;A%20DE%20TRABALHO\TRABALHADORES%20DA%20SA&#218;DE%20-%20PADRONIZA&#199;&#195;O%20UNIFICADO%20%20-%2020-11-2018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1060\cgt\Promo&#231;&#227;o%20Funcional\Dimensionamento\PAREPS%20-%20FOR&#199;A%20DE%20TRABALHO\TRABALHADORES%20DA%20SA&#218;DE%20-%20PADRONIZA&#199;&#195;O%20UNIFICADO%20%20-%2020-11-2018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1060\cgt\Promo&#231;&#227;o%20Funcional\Dimensionamento\PAREPS%20-%20FOR&#199;A%20DE%20TRABALHO\TRABALHADORES%20DA%20SA&#218;DE%20-%20PADRONIZA&#199;&#195;O%20UNIFICADO%20%20-%2020-11-2018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1060\cgt\Promo&#231;&#227;o%20Funcional\Dimensionamento\PAREPS%20-%20FOR&#199;A%20DE%20TRABALHO\TRABALHADORES%20DA%20SA&#218;DE%20-%20PADRONIZA&#199;&#195;O%20UNIFICADO%20%20-%2020-11-2018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1060\cgt\Promo&#231;&#227;o%20Funcional\Dimensionamento\PAREPS%20-%20FOR&#199;A%20DE%20TRABALHO\TRABALHADORES%20DA%20SA&#218;DE%20-%20PADRONIZA&#199;&#195;O%20UNIFICADO%20%20-%2020-11-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FORMAÇÃO</a:t>
            </a:r>
          </a:p>
        </c:rich>
      </c:tx>
      <c:layout/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FORMAÇÃO</a:t>
            </a:r>
          </a:p>
        </c:rich>
      </c:tx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FORMAÇÃO</a:t>
            </a:r>
          </a:p>
        </c:rich>
      </c:tx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FORMAÇÃO</a:t>
            </a:r>
          </a:p>
        </c:rich>
      </c:tx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FORMAÇÃO</a:t>
            </a:r>
          </a:p>
        </c:rich>
      </c:tx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Imagem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98296" cy="6397765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Imagem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11537178" cy="7038974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36712"/>
            <a:ext cx="7772400" cy="2543596"/>
          </a:xfrm>
        </p:spPr>
        <p:txBody>
          <a:bodyPr anchor="b">
            <a:normAutofit/>
          </a:bodyPr>
          <a:lstStyle>
            <a:lvl1pPr>
              <a:defRPr sz="4400" baseline="0">
                <a:solidFill>
                  <a:srgbClr val="FFFFFF"/>
                </a:solidFill>
              </a:defRPr>
            </a:lvl1pPr>
          </a:lstStyle>
          <a:p>
            <a:r>
              <a:rPr lang="pt-BR" dirty="0" smtClean="0"/>
              <a:t>SEMINÁRIO PRO EPS SUS: </a:t>
            </a:r>
            <a:r>
              <a:rPr lang="pt-BR" b="1" dirty="0" smtClean="0">
                <a:latin typeface="Arial Narrow" panose="020B0606020202030204" pitchFamily="34" charset="0"/>
              </a:rPr>
              <a:t>: FORTALECENDO A EDUCAÇÃO PERMANENTE NO 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3568" y="3556001"/>
            <a:ext cx="7848872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Governo do Estado de Mato Grosso do Sul</a:t>
            </a:r>
          </a:p>
          <a:p>
            <a:r>
              <a:rPr lang="pt-BR" dirty="0" smtClean="0"/>
              <a:t>Secretaria de Estado de Saúde</a:t>
            </a:r>
          </a:p>
          <a:p>
            <a:r>
              <a:rPr lang="pt-BR" dirty="0" smtClean="0"/>
              <a:t>Superintendência Geral de Gestão de Pessoas e Educação em Saúde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pic>
        <p:nvPicPr>
          <p:cNvPr id="17" name="Imagem 1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777" b="34719"/>
          <a:stretch/>
        </p:blipFill>
        <p:spPr>
          <a:xfrm>
            <a:off x="201839" y="5511933"/>
            <a:ext cx="1921889" cy="13230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2051720" y="338328"/>
            <a:ext cx="6635080" cy="125272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SEMINÁRIO PRO EPS SUS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SEMINÁRIO PRO EPS SUS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2675466"/>
            <a:ext cx="8593961" cy="3993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47" b="63258" l="1899" r="77848">
                        <a14:foregroundMark x1="17089" y1="19129" x2="17089" y2="19129"/>
                        <a14:foregroundMark x1="28481" y1="10985" x2="28481" y2="10985"/>
                        <a14:foregroundMark x1="14241" y1="19697" x2="14241" y2="19697"/>
                        <a14:foregroundMark x1="15506" y1="37689" x2="15506" y2="37689"/>
                        <a14:foregroundMark x1="28481" y1="47917" x2="28481" y2="47917"/>
                        <a14:foregroundMark x1="39557" y1="41098" x2="39557" y2="41098"/>
                        <a14:foregroundMark x1="43513" y1="28030" x2="43513" y2="28030"/>
                        <a14:foregroundMark x1="39873" y1="16856" x2="39873" y2="16856"/>
                        <a14:backgroundMark x1="64873" y1="26705" x2="64873" y2="26705"/>
                        <a14:backgroundMark x1="2532" y1="45455" x2="2532" y2="4545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2616" b="35000"/>
          <a:stretch/>
        </p:blipFill>
        <p:spPr>
          <a:xfrm>
            <a:off x="611559" y="401883"/>
            <a:ext cx="1820527" cy="12775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 baseline="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b="1" kern="1200">
          <a:solidFill>
            <a:srgbClr val="C00000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8062664" cy="2543596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SEMINÁRIO PRO EPS SUS:</a:t>
            </a:r>
            <a:br>
              <a:rPr lang="pt-BR" b="1" dirty="0" smtClean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Fortalecendo a Educação Permanente no Mato Grosso do Sul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Governo do Estado de Mato Grosso do Sul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Secretaria de Estado de Saúde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Superintendência Geral de Gestão do Trabalho e  Educação na Saúde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92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VÍNCULOS DA FORÇA DE TRABALHO</a:t>
            </a:r>
            <a:endParaRPr lang="pt-BR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085850"/>
              </p:ext>
            </p:extLst>
          </p:nvPr>
        </p:nvGraphicFramePr>
        <p:xfrm>
          <a:off x="1624012" y="1250156"/>
          <a:ext cx="5895975" cy="4357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4985637"/>
              </p:ext>
            </p:extLst>
          </p:nvPr>
        </p:nvGraphicFramePr>
        <p:xfrm>
          <a:off x="899592" y="2510136"/>
          <a:ext cx="7128792" cy="43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82" y="2049308"/>
            <a:ext cx="6586438" cy="4836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689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VÍNCULOS DA FORÇA DE TRABALHO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6984776" cy="463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214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dirty="0">
                <a:solidFill>
                  <a:schemeClr val="tx1"/>
                </a:solidFill>
              </a:rPr>
              <a:t>Assim como os pássaros, precisamos aprender a superar os desafios que nos são apresentados, para alçarmos voos mais altos</a:t>
            </a:r>
            <a:r>
              <a:rPr lang="pt-BR" sz="3600" dirty="0" smtClean="0">
                <a:solidFill>
                  <a:schemeClr val="tx1"/>
                </a:solidFill>
              </a:rPr>
              <a:t>. (</a:t>
            </a:r>
            <a:r>
              <a:rPr lang="pt-BR" sz="3600" dirty="0" err="1" smtClean="0">
                <a:solidFill>
                  <a:schemeClr val="tx1"/>
                </a:solidFill>
              </a:rPr>
              <a:t>Dirk</a:t>
            </a:r>
            <a:r>
              <a:rPr lang="pt-BR" sz="3600" dirty="0" smtClean="0">
                <a:solidFill>
                  <a:schemeClr val="tx1"/>
                </a:solidFill>
              </a:rPr>
              <a:t> </a:t>
            </a:r>
            <a:r>
              <a:rPr lang="pt-BR" sz="3600" dirty="0" err="1" smtClean="0">
                <a:solidFill>
                  <a:schemeClr val="tx1"/>
                </a:solidFill>
              </a:rPr>
              <a:t>Wolter</a:t>
            </a:r>
            <a:r>
              <a:rPr lang="pt-BR" sz="36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33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8062664" cy="2543596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SEMINÁRIO PRO EPS SUS:</a:t>
            </a:r>
            <a:br>
              <a:rPr lang="pt-BR" b="1" dirty="0" smtClean="0">
                <a:solidFill>
                  <a:schemeClr val="bg1"/>
                </a:solidFill>
              </a:rPr>
            </a:b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4400" dirty="0" smtClean="0">
                <a:solidFill>
                  <a:schemeClr val="bg1"/>
                </a:solidFill>
              </a:rPr>
              <a:t>Força de Trabalho no </a:t>
            </a:r>
            <a:r>
              <a:rPr lang="pt-BR" sz="4400" dirty="0">
                <a:solidFill>
                  <a:schemeClr val="bg1"/>
                </a:solidFill>
              </a:rPr>
              <a:t>Mato Grosso do Sul</a:t>
            </a:r>
            <a:endParaRPr lang="pt-B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80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>
                <a:solidFill>
                  <a:schemeClr val="tx1"/>
                </a:solidFill>
              </a:rPr>
              <a:t>A educação permanente é a realização do encontro entre o mundo de formação e o mundo de trabalho, onde o aprender e o ensinar se incorporam ao cotidiano das organizações e ao trabalho. (Política de Educação e Desenvolvimento para o SUS Caminhos para a Educação Permanente em </a:t>
            </a:r>
            <a:r>
              <a:rPr lang="pt-BR" sz="3200" dirty="0" smtClean="0">
                <a:solidFill>
                  <a:schemeClr val="tx1"/>
                </a:solidFill>
              </a:rPr>
              <a:t>Saúde, 2004)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SEMINÁRIO PRO EPS SUS</a:t>
            </a:r>
          </a:p>
        </p:txBody>
      </p:sp>
    </p:spTree>
    <p:extLst>
      <p:ext uri="{BB962C8B-B14F-4D97-AF65-F5344CB8AC3E}">
        <p14:creationId xmlns:p14="http://schemas.microsoft.com/office/powerpoint/2010/main" val="184564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solidFill>
                  <a:schemeClr val="tx1"/>
                </a:solidFill>
                <a:cs typeface="Times New Roman" pitchFamily="18" charset="0"/>
              </a:rPr>
              <a:t>O Estado de Mato Grosso do Sul da região centro-oeste do Brasil é o 6º do país em extensão territorial, população estimada em </a:t>
            </a:r>
            <a:r>
              <a:rPr lang="pt-BR" sz="2800" dirty="0" smtClean="0">
                <a:solidFill>
                  <a:schemeClr val="tx1"/>
                </a:solidFill>
                <a:cs typeface="Times New Roman" pitchFamily="18" charset="0"/>
              </a:rPr>
              <a:t>2017 </a:t>
            </a:r>
            <a:r>
              <a:rPr lang="pt-BR" sz="2800" dirty="0">
                <a:solidFill>
                  <a:schemeClr val="tx1"/>
                </a:solidFill>
                <a:cs typeface="Times New Roman" pitchFamily="18" charset="0"/>
              </a:rPr>
              <a:t>segundo o Instituto Brasileiro de Geografia e Estatística (IBGE) era de </a:t>
            </a:r>
            <a:r>
              <a:rPr lang="pt-BR" sz="2800" dirty="0" smtClean="0">
                <a:solidFill>
                  <a:schemeClr val="tx1"/>
                </a:solidFill>
              </a:rPr>
              <a:t>2.748.023 </a:t>
            </a:r>
            <a:r>
              <a:rPr lang="pt-BR" sz="2800" dirty="0" smtClean="0">
                <a:solidFill>
                  <a:schemeClr val="tx1"/>
                </a:solidFill>
                <a:cs typeface="Times New Roman" pitchFamily="18" charset="0"/>
              </a:rPr>
              <a:t>habitantes.</a:t>
            </a:r>
          </a:p>
          <a:p>
            <a:pPr marL="0" indent="0" algn="just">
              <a:buNone/>
            </a:pPr>
            <a:r>
              <a:rPr lang="pt-BR" sz="2800" dirty="0" smtClean="0">
                <a:solidFill>
                  <a:schemeClr val="tx1"/>
                </a:solidFill>
                <a:cs typeface="Times New Roman" pitchFamily="18" charset="0"/>
              </a:rPr>
              <a:t>Limita-se </a:t>
            </a:r>
            <a:r>
              <a:rPr lang="pt-BR" sz="2800" dirty="0">
                <a:solidFill>
                  <a:schemeClr val="tx1"/>
                </a:solidFill>
                <a:cs typeface="Times New Roman" pitchFamily="18" charset="0"/>
              </a:rPr>
              <a:t>com cinco estados brasileiros</a:t>
            </a:r>
            <a:r>
              <a:rPr lang="pt-BR" sz="2800" dirty="0" smtClean="0">
                <a:solidFill>
                  <a:schemeClr val="tx1"/>
                </a:solidFill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pt-BR" sz="2800" dirty="0">
                <a:solidFill>
                  <a:schemeClr val="tx1"/>
                </a:solidFill>
                <a:cs typeface="Times New Roman" pitchFamily="18" charset="0"/>
              </a:rPr>
              <a:t>Mato Grosso</a:t>
            </a:r>
            <a:r>
              <a:rPr lang="pt-BR" sz="2800" dirty="0" smtClean="0">
                <a:solidFill>
                  <a:schemeClr val="tx1"/>
                </a:solidFill>
                <a:cs typeface="Times New Roman" pitchFamily="18" charset="0"/>
              </a:rPr>
              <a:t>, Goiás, Minas, São </a:t>
            </a:r>
            <a:r>
              <a:rPr lang="pt-BR" sz="2800" dirty="0">
                <a:solidFill>
                  <a:schemeClr val="tx1"/>
                </a:solidFill>
                <a:cs typeface="Times New Roman" pitchFamily="18" charset="0"/>
              </a:rPr>
              <a:t>Paulo e Paraná</a:t>
            </a:r>
            <a:r>
              <a:rPr lang="pt-BR" sz="2800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pt-BR" sz="2800" dirty="0">
                <a:solidFill>
                  <a:schemeClr val="tx1"/>
                </a:solidFill>
                <a:cs typeface="Times New Roman" pitchFamily="18" charset="0"/>
              </a:rPr>
              <a:t>Limita-se com dois países: Paraguai e </a:t>
            </a:r>
            <a:r>
              <a:rPr lang="pt-BR" sz="2800" dirty="0" smtClean="0">
                <a:solidFill>
                  <a:schemeClr val="tx1"/>
                </a:solidFill>
                <a:cs typeface="Times New Roman" pitchFamily="18" charset="0"/>
              </a:rPr>
              <a:t>Bolívia.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/>
              <a:t>Aspectos Demográficos e </a:t>
            </a:r>
            <a:br>
              <a:rPr lang="pt-BR" b="1" dirty="0"/>
            </a:br>
            <a:r>
              <a:rPr lang="pt-BR" b="1" dirty="0" err="1"/>
              <a:t>Sócio-Econômicos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115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DISTRIBUIÇÃO DA FORÇA DE TRABALHO</a:t>
            </a:r>
            <a:endParaRPr lang="pt-BR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085850"/>
              </p:ext>
            </p:extLst>
          </p:nvPr>
        </p:nvGraphicFramePr>
        <p:xfrm>
          <a:off x="1624012" y="1250156"/>
          <a:ext cx="5895975" cy="4357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6925253"/>
              </p:ext>
            </p:extLst>
          </p:nvPr>
        </p:nvGraphicFramePr>
        <p:xfrm>
          <a:off x="179512" y="1988840"/>
          <a:ext cx="864096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689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FORMAÇÃO DA FORÇA DE TRABALHO</a:t>
            </a: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169721"/>
              </p:ext>
            </p:extLst>
          </p:nvPr>
        </p:nvGraphicFramePr>
        <p:xfrm>
          <a:off x="1624012" y="1250156"/>
          <a:ext cx="5895975" cy="4357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7432956"/>
              </p:ext>
            </p:extLst>
          </p:nvPr>
        </p:nvGraphicFramePr>
        <p:xfrm>
          <a:off x="899592" y="2510136"/>
          <a:ext cx="7128792" cy="43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932" y="1812925"/>
            <a:ext cx="7126428" cy="4956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115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MUNICÍPIOS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498111"/>
              </p:ext>
            </p:extLst>
          </p:nvPr>
        </p:nvGraphicFramePr>
        <p:xfrm>
          <a:off x="615540" y="2387184"/>
          <a:ext cx="2372284" cy="3994144"/>
        </p:xfrm>
        <a:graphic>
          <a:graphicData uri="http://schemas.openxmlformats.org/drawingml/2006/table">
            <a:tbl>
              <a:tblPr/>
              <a:tblGrid>
                <a:gridCol w="1585557"/>
                <a:gridCol w="786727"/>
              </a:tblGrid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Aquidauana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911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Aquidauana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442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Bodoquena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Miranda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Nioaque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Campo Grande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2304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Camapuã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Chapadão do Sul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Costa Rica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Jaraguari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Maracaju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Nova Alvorada do Sul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Paraíso das Águas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Ribas do Rio Pardo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São Gabriel do Oeste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Sidrolândia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Terenos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Corumbá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956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Corumbá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956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Coxim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Alcinópolis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5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Sonora</a:t>
                      </a:r>
                    </a:p>
                  </a:txBody>
                  <a:tcPr marL="81699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</a:t>
                      </a:r>
                    </a:p>
                  </a:txBody>
                  <a:tcPr marL="9078" marR="9078" marT="9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918132"/>
              </p:ext>
            </p:extLst>
          </p:nvPr>
        </p:nvGraphicFramePr>
        <p:xfrm>
          <a:off x="3382895" y="2459178"/>
          <a:ext cx="2485249" cy="3994158"/>
        </p:xfrm>
        <a:graphic>
          <a:graphicData uri="http://schemas.openxmlformats.org/drawingml/2006/table">
            <a:tbl>
              <a:tblPr/>
              <a:tblGrid>
                <a:gridCol w="1661059"/>
                <a:gridCol w="824190"/>
              </a:tblGrid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Dourados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2255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Caarapó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Douradina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Dourados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982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Fátima do Sul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Glória de Dourados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Itaporã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Jateí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Laguna Carapã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Rio Brilhante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Vicentina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Jardim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462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Bela Vista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Caracol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Jardim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Porto Murtinho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Naviraí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851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Eldorado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Iguatemi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Juti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Naviraí</a:t>
                      </a:r>
                    </a:p>
                  </a:txBody>
                  <a:tcPr marL="85589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577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866655"/>
              </p:ext>
            </p:extLst>
          </p:nvPr>
        </p:nvGraphicFramePr>
        <p:xfrm>
          <a:off x="6331272" y="2617812"/>
          <a:ext cx="2489200" cy="3619500"/>
        </p:xfrm>
        <a:graphic>
          <a:graphicData uri="http://schemas.openxmlformats.org/drawingml/2006/table">
            <a:tbl>
              <a:tblPr/>
              <a:tblGrid>
                <a:gridCol w="1663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Nova Andradina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Angélica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Batayporã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Ivinhema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Nova Andradina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Novo Horizonte do Sul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Paranaíba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Aparecida do Taboado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Paranaíba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Ponta Porã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Amambai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Antonio João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Aral Moreira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Coronel Sapucaia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Ponta Porã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Três Lagoas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Água Clara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Brasilândia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Selvíria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09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FORMAÇÃO DA FORÇA DE TRABALHO</a:t>
            </a:r>
            <a:endParaRPr lang="pt-BR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175735"/>
              </p:ext>
            </p:extLst>
          </p:nvPr>
        </p:nvGraphicFramePr>
        <p:xfrm>
          <a:off x="1624012" y="1250156"/>
          <a:ext cx="6764412" cy="5419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6840537" cy="501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57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FORMAÇÃO DA FORÇA DE TRABALHO</a:t>
            </a:r>
            <a:endParaRPr lang="pt-BR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085850"/>
              </p:ext>
            </p:extLst>
          </p:nvPr>
        </p:nvGraphicFramePr>
        <p:xfrm>
          <a:off x="1624012" y="1250156"/>
          <a:ext cx="5895975" cy="4357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6024506"/>
              </p:ext>
            </p:extLst>
          </p:nvPr>
        </p:nvGraphicFramePr>
        <p:xfrm>
          <a:off x="0" y="1484784"/>
          <a:ext cx="9036496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689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undiçã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576</TotalTime>
  <Words>333</Words>
  <Application>Microsoft Office PowerPoint</Application>
  <PresentationFormat>Apresentação na tela (4:3)</PresentationFormat>
  <Paragraphs>150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 Narrow</vt:lpstr>
      <vt:lpstr>Calibri</vt:lpstr>
      <vt:lpstr>Candara</vt:lpstr>
      <vt:lpstr>Symbol</vt:lpstr>
      <vt:lpstr>Times New Roman</vt:lpstr>
      <vt:lpstr>Wingdings</vt:lpstr>
      <vt:lpstr>Forma de Onda</vt:lpstr>
      <vt:lpstr>SEMINÁRIO PRO EPS SUS: Fortalecendo a Educação Permanente no Mato Grosso do Sul</vt:lpstr>
      <vt:lpstr>SEMINÁRIO PRO EPS SUS: </vt:lpstr>
      <vt:lpstr>SEMINÁRIO PRO EPS SUS</vt:lpstr>
      <vt:lpstr>Aspectos Demográficos e  Sócio-Econômicos</vt:lpstr>
      <vt:lpstr>DISTRIBUIÇÃO DA FORÇA DE TRABALHO</vt:lpstr>
      <vt:lpstr>FORMAÇÃO DA FORÇA DE TRABALHO</vt:lpstr>
      <vt:lpstr>MUNICÍPIOS</vt:lpstr>
      <vt:lpstr>FORMAÇÃO DA FORÇA DE TRABALHO</vt:lpstr>
      <vt:lpstr>FORMAÇÃO DA FORÇA DE TRABALHO</vt:lpstr>
      <vt:lpstr>VÍNCULOS DA FORÇA DE TRABALHO</vt:lpstr>
      <vt:lpstr>VÍNCULOS DA FORÇA DE TRABALHO</vt:lpstr>
      <vt:lpstr>Apresentação do PowerPoint</vt:lpstr>
    </vt:vector>
  </TitlesOfParts>
  <Company>SEFAZ-MS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Marcia Naomi Santos Higashij</dc:creator>
  <cp:lastModifiedBy>Edgar Oshiro</cp:lastModifiedBy>
  <cp:revision>39</cp:revision>
  <dcterms:created xsi:type="dcterms:W3CDTF">2018-11-23T10:29:44Z</dcterms:created>
  <dcterms:modified xsi:type="dcterms:W3CDTF">2018-11-28T00:42:14Z</dcterms:modified>
</cp:coreProperties>
</file>