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9" r:id="rId3"/>
    <p:sldId id="263" r:id="rId4"/>
    <p:sldId id="262" r:id="rId5"/>
    <p:sldId id="258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836712"/>
            <a:ext cx="7772400" cy="2543596"/>
          </a:xfrm>
        </p:spPr>
        <p:txBody>
          <a:bodyPr anchor="b">
            <a:normAutofit/>
          </a:bodyPr>
          <a:lstStyle>
            <a:lvl1pPr>
              <a:defRPr sz="4400" baseline="0">
                <a:solidFill>
                  <a:srgbClr val="FFFFFF"/>
                </a:solidFill>
              </a:defRPr>
            </a:lvl1pPr>
          </a:lstStyle>
          <a:p>
            <a:r>
              <a:rPr lang="pt-BR" dirty="0" smtClean="0"/>
              <a:t>SEMINÁRIO PRO EPS SUS: </a:t>
            </a:r>
            <a:r>
              <a:rPr lang="pt-BR" b="1" dirty="0" smtClean="0">
                <a:latin typeface="Arial Narrow" panose="020B0606020202030204" pitchFamily="34" charset="0"/>
              </a:rPr>
              <a:t>: FORTALECENDO A EDUCAÇÃO PERMANENTE NO 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3568" y="3556001"/>
            <a:ext cx="7848872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Governo do Estado de Mato Grosso do Sul</a:t>
            </a:r>
          </a:p>
          <a:p>
            <a:r>
              <a:rPr lang="pt-BR" dirty="0" smtClean="0"/>
              <a:t>Secretaria de Estado de Saúde</a:t>
            </a:r>
          </a:p>
          <a:p>
            <a:r>
              <a:rPr lang="pt-BR" dirty="0" smtClean="0"/>
              <a:t>Superintendência Geral de Gestão de Pessoas e Educação em Saúde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pic>
        <p:nvPicPr>
          <p:cNvPr id="17" name="Imagem 1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777" b="34719"/>
          <a:stretch/>
        </p:blipFill>
        <p:spPr>
          <a:xfrm>
            <a:off x="201839" y="5511933"/>
            <a:ext cx="1921889" cy="13230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2051720" y="338328"/>
            <a:ext cx="6635080" cy="125272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SEMINÁRIO PRO EPS SUS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SEMINÁRIO PRO EPS SUS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2675466"/>
            <a:ext cx="8593961" cy="39938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47" b="63258" l="1899" r="77848">
                        <a14:foregroundMark x1="17089" y1="19129" x2="17089" y2="19129"/>
                        <a14:foregroundMark x1="28481" y1="10985" x2="28481" y2="10985"/>
                        <a14:foregroundMark x1="14241" y1="19697" x2="14241" y2="19697"/>
                        <a14:foregroundMark x1="15506" y1="37689" x2="15506" y2="37689"/>
                        <a14:foregroundMark x1="28481" y1="47917" x2="28481" y2="47917"/>
                        <a14:foregroundMark x1="39557" y1="41098" x2="39557" y2="41098"/>
                        <a14:foregroundMark x1="43513" y1="28030" x2="43513" y2="28030"/>
                        <a14:foregroundMark x1="39873" y1="16856" x2="39873" y2="16856"/>
                        <a14:backgroundMark x1="64873" y1="26705" x2="64873" y2="26705"/>
                        <a14:backgroundMark x1="2532" y1="45455" x2="2532" y2="4545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2616" b="35000"/>
          <a:stretch/>
        </p:blipFill>
        <p:spPr>
          <a:xfrm>
            <a:off x="611559" y="401883"/>
            <a:ext cx="1820527" cy="12775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 baseline="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b="1" kern="1200">
          <a:solidFill>
            <a:srgbClr val="C00000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8062664" cy="2543596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SEMINÁRIO PRO EPS SUS:</a:t>
            </a:r>
            <a:br>
              <a:rPr lang="pt-BR" b="1" dirty="0" smtClean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>Fortalecendo a Educação Permanente no Mato Grosso do Sul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Governo do Estado de Mato Grosso do Sul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Secretaria de Estado de Saúde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Superintendência Geral de Gestão do Trabalho e  Educação na Saúde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92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altLang="pt-BR" sz="2100" dirty="0" smtClean="0">
                <a:solidFill>
                  <a:srgbClr val="FF0000"/>
                </a:solidFill>
              </a:rPr>
              <a:t>Portaria de Consolidação Nº 03, </a:t>
            </a:r>
            <a:r>
              <a:rPr lang="pt-BR" sz="2100" dirty="0" smtClean="0">
                <a:solidFill>
                  <a:srgbClr val="FF0000"/>
                </a:solidFill>
              </a:rPr>
              <a:t>ANEXO IV, Rede de Atenção à Saúde das Pessoas com Doenças Crônicas (Origem: PRT MS/GM 483/2014)</a:t>
            </a:r>
          </a:p>
          <a:p>
            <a:pPr algn="just"/>
            <a:r>
              <a:rPr lang="pt-BR" sz="2100" dirty="0" smtClean="0">
                <a:solidFill>
                  <a:schemeClr val="tx1"/>
                </a:solidFill>
              </a:rPr>
              <a:t>Art. 1º Este Anexo define a Rede de Atenção à Saúde das Pessoas com Doenças Crônicas no âmbito do Sistema Único de Saúde (SUS) e estabelece diretrizes para a organização de suas linhas de cuidado. </a:t>
            </a:r>
          </a:p>
          <a:p>
            <a:pPr algn="just"/>
            <a:r>
              <a:rPr lang="pt-BR" sz="2100" dirty="0" smtClean="0">
                <a:solidFill>
                  <a:schemeClr val="tx1"/>
                </a:solidFill>
              </a:rPr>
              <a:t>Consideram-se doenças crônicas as doenças que apresentam início gradual, com duração longa ou incerta, que, em geral, apresentam múltiplas causas e cujo tratamento envolva mudanças de estilo de vida, em um processo de cuidado contínuo que, usualmente, não leva à cura.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57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2420888"/>
            <a:ext cx="8593961" cy="4248471"/>
          </a:xfrm>
        </p:spPr>
        <p:txBody>
          <a:bodyPr>
            <a:normAutofit/>
          </a:bodyPr>
          <a:lstStyle/>
          <a:p>
            <a:pPr algn="just"/>
            <a:r>
              <a:rPr lang="pt-BR" altLang="pt-BR" dirty="0" smtClean="0">
                <a:solidFill>
                  <a:srgbClr val="FF0000"/>
                </a:solidFill>
                <a:latin typeface="Candara" pitchFamily="34" charset="0"/>
                <a:cs typeface="Arial" panose="020B0604020202020204" pitchFamily="34" charset="0"/>
              </a:rPr>
              <a:t>A implantação desta Rede se dará por meio da organização e operacionalização de linhas de cuidado específicas, considerando os agravos de maior magnitude:</a:t>
            </a:r>
            <a:endParaRPr lang="pt-BR" kern="0" dirty="0" smtClean="0">
              <a:solidFill>
                <a:srgbClr val="FF0000"/>
              </a:solidFill>
              <a:latin typeface="Candara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t-BR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-5367" y="4807124"/>
            <a:ext cx="1779387" cy="1517668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Elipse 5"/>
          <p:cNvSpPr/>
          <p:nvPr/>
        </p:nvSpPr>
        <p:spPr>
          <a:xfrm>
            <a:off x="1763688" y="4869160"/>
            <a:ext cx="1779387" cy="1517668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Elipse 6"/>
          <p:cNvSpPr/>
          <p:nvPr/>
        </p:nvSpPr>
        <p:spPr>
          <a:xfrm>
            <a:off x="3563888" y="4869160"/>
            <a:ext cx="1779387" cy="1517668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Elipse 7"/>
          <p:cNvSpPr/>
          <p:nvPr/>
        </p:nvSpPr>
        <p:spPr>
          <a:xfrm>
            <a:off x="5364088" y="4869160"/>
            <a:ext cx="1779387" cy="1517668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Elipse 8"/>
          <p:cNvSpPr/>
          <p:nvPr/>
        </p:nvSpPr>
        <p:spPr>
          <a:xfrm rot="20429744">
            <a:off x="7162309" y="4834631"/>
            <a:ext cx="1779387" cy="1517668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Elipse 9"/>
          <p:cNvSpPr/>
          <p:nvPr/>
        </p:nvSpPr>
        <p:spPr>
          <a:xfrm rot="19610971">
            <a:off x="7364613" y="3212976"/>
            <a:ext cx="1779387" cy="1517668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CaixaDeTexto 10"/>
          <p:cNvSpPr txBox="1"/>
          <p:nvPr/>
        </p:nvSpPr>
        <p:spPr>
          <a:xfrm>
            <a:off x="251520" y="537321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Câncer</a:t>
            </a:r>
            <a:endParaRPr lang="pt-BR" sz="2000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2051720" y="5085184"/>
            <a:ext cx="1224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Doença Renal Crônica</a:t>
            </a:r>
            <a:endParaRPr lang="pt-BR" sz="2000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707904" y="530120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Doenças Respiratórias</a:t>
            </a:r>
            <a:endParaRPr lang="pt-BR" b="1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508104" y="5301208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Hipertensão Arterial</a:t>
            </a:r>
            <a:endParaRPr lang="pt-BR" sz="2000" b="1" dirty="0"/>
          </a:p>
        </p:txBody>
      </p:sp>
      <p:sp>
        <p:nvSpPr>
          <p:cNvPr id="15" name="CaixaDeTexto 14"/>
          <p:cNvSpPr txBox="1"/>
          <p:nvPr/>
        </p:nvSpPr>
        <p:spPr>
          <a:xfrm rot="19832432">
            <a:off x="7304613" y="5280945"/>
            <a:ext cx="1447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Obesidade</a:t>
            </a:r>
            <a:endParaRPr lang="pt-BR" sz="2000" b="1" dirty="0"/>
          </a:p>
        </p:txBody>
      </p:sp>
      <p:sp>
        <p:nvSpPr>
          <p:cNvPr id="16" name="CaixaDeTexto 15"/>
          <p:cNvSpPr txBox="1"/>
          <p:nvPr/>
        </p:nvSpPr>
        <p:spPr>
          <a:xfrm rot="19462352">
            <a:off x="7668344" y="3717032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Diabetes</a:t>
            </a:r>
            <a:endParaRPr lang="pt-BR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000" dirty="0" smtClean="0"/>
              <a:t>EIXO </a:t>
            </a:r>
            <a:r>
              <a:rPr lang="pt-BR" dirty="0" smtClean="0"/>
              <a:t>1 - </a:t>
            </a:r>
            <a:r>
              <a:rPr lang="pt-BR" sz="2000" dirty="0" smtClean="0"/>
              <a:t>FLUXO NO ENCAMINHAMENTO DOS USUÁRIOS AOS PONTOS DE ATENÇÃO</a:t>
            </a:r>
          </a:p>
          <a:p>
            <a:pPr lvl="1" algn="just"/>
            <a:r>
              <a:rPr lang="pt-BR" sz="2000" dirty="0" smtClean="0"/>
              <a:t>Reconhecer e Fortalecer o fluxo de atendimento das pessoas </a:t>
            </a:r>
            <a:r>
              <a:rPr lang="pt-BR" sz="2000" dirty="0" smtClean="0"/>
              <a:t>com doenças crônicas;</a:t>
            </a:r>
          </a:p>
          <a:p>
            <a:pPr lvl="1" algn="just"/>
            <a:r>
              <a:rPr lang="pt-BR" sz="2000" dirty="0" smtClean="0"/>
              <a:t>Estabelecer </a:t>
            </a:r>
            <a:r>
              <a:rPr lang="pt-BR" sz="2000" dirty="0" smtClean="0"/>
              <a:t>fluxos de referência e contra referência entre os diversos pontos da rede;</a:t>
            </a:r>
          </a:p>
          <a:p>
            <a:pPr lvl="1" algn="just"/>
            <a:r>
              <a:rPr lang="pt-BR" sz="2000" dirty="0" smtClean="0"/>
              <a:t>Agilizar o agendamento na regulação para os casos de tratamento </a:t>
            </a:r>
            <a:r>
              <a:rPr lang="pt-BR" sz="2000" dirty="0" smtClean="0"/>
              <a:t>das doenças crônicas;</a:t>
            </a:r>
            <a:endParaRPr lang="pt-BR" sz="2000" dirty="0" smtClean="0"/>
          </a:p>
          <a:p>
            <a:pPr lvl="1" algn="just"/>
            <a:r>
              <a:rPr lang="pt-BR" sz="2000" dirty="0" smtClean="0"/>
              <a:t>Aprimorar o trabalho </a:t>
            </a:r>
            <a:r>
              <a:rPr lang="pt-BR" sz="2000" dirty="0" err="1" smtClean="0"/>
              <a:t>intersetorial</a:t>
            </a:r>
            <a:r>
              <a:rPr lang="pt-BR" sz="2000" dirty="0" smtClean="0"/>
              <a:t>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solidFill>
                  <a:srgbClr val="C00000"/>
                </a:solidFill>
              </a:rPr>
              <a:t>EIXO 2 - </a:t>
            </a:r>
            <a:r>
              <a:rPr lang="pt-BR" dirty="0">
                <a:solidFill>
                  <a:srgbClr val="C00000"/>
                </a:solidFill>
              </a:rPr>
              <a:t>ATENÇÃO E CUIDADOS EM </a:t>
            </a:r>
            <a:r>
              <a:rPr lang="pt-BR" dirty="0" smtClean="0">
                <a:solidFill>
                  <a:srgbClr val="C00000"/>
                </a:solidFill>
              </a:rPr>
              <a:t>SAÚDE</a:t>
            </a:r>
          </a:p>
          <a:p>
            <a:pPr lvl="1" algn="just"/>
            <a:r>
              <a:rPr lang="pt-BR" dirty="0" smtClean="0"/>
              <a:t>Implementar práticas </a:t>
            </a:r>
            <a:r>
              <a:rPr lang="pt-BR" dirty="0" smtClean="0"/>
              <a:t>integrativas e complementares (PICS);</a:t>
            </a:r>
            <a:endParaRPr lang="pt-BR" dirty="0" smtClean="0"/>
          </a:p>
          <a:p>
            <a:pPr lvl="1" algn="just"/>
            <a:r>
              <a:rPr lang="pt-BR" dirty="0" smtClean="0"/>
              <a:t>Incentivar o autocuidado apoiado;</a:t>
            </a:r>
          </a:p>
          <a:p>
            <a:pPr lvl="1" algn="just"/>
            <a:r>
              <a:rPr lang="pt-BR" dirty="0" smtClean="0"/>
              <a:t>Potencializar o uso de tecnologias leves de trabalho (como acolhimento, projeto terapêutico </a:t>
            </a:r>
            <a:r>
              <a:rPr lang="pt-BR" dirty="0" smtClean="0"/>
              <a:t>singular, entre outros);</a:t>
            </a:r>
            <a:endParaRPr lang="pt-BR" dirty="0" smtClean="0"/>
          </a:p>
          <a:p>
            <a:pPr lvl="1" algn="just"/>
            <a:r>
              <a:rPr lang="pt-BR" dirty="0" smtClean="0"/>
              <a:t>Melhorar a resolutividade no tratamento do câncer quanto a demora no diagnóstico e tratamento;</a:t>
            </a:r>
          </a:p>
          <a:p>
            <a:pPr lvl="1" algn="just"/>
            <a:r>
              <a:rPr lang="pt-BR" dirty="0" smtClean="0"/>
              <a:t>Sensibilizar as equipes quanto a utilização das publicações do Ministério da Saúde (Cadernos, Guias, Protocolos, entre outros)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SEMINÁRIO PRO EPS SUS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214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solidFill>
                  <a:srgbClr val="C00000"/>
                </a:solidFill>
              </a:rPr>
              <a:t>EIXO </a:t>
            </a:r>
            <a:r>
              <a:rPr lang="pt-BR" dirty="0" smtClean="0">
                <a:solidFill>
                  <a:srgbClr val="C00000"/>
                </a:solidFill>
              </a:rPr>
              <a:t>3 - </a:t>
            </a:r>
            <a:r>
              <a:rPr lang="pt-BR" dirty="0">
                <a:solidFill>
                  <a:srgbClr val="C00000"/>
                </a:solidFill>
              </a:rPr>
              <a:t>VIGILÂNCIA NA REDE DE DOENÇAS </a:t>
            </a:r>
            <a:r>
              <a:rPr lang="pt-BR" dirty="0" smtClean="0">
                <a:solidFill>
                  <a:srgbClr val="C00000"/>
                </a:solidFill>
              </a:rPr>
              <a:t>CRÔNICAS</a:t>
            </a:r>
          </a:p>
          <a:p>
            <a:pPr lvl="1" algn="just"/>
            <a:r>
              <a:rPr lang="pt-BR" dirty="0" smtClean="0"/>
              <a:t>Aprimorar o diagnóstico </a:t>
            </a:r>
            <a:r>
              <a:rPr lang="pt-BR" dirty="0" smtClean="0"/>
              <a:t>precoce das doenças crônicas;</a:t>
            </a:r>
          </a:p>
          <a:p>
            <a:pPr lvl="1" algn="just"/>
            <a:r>
              <a:rPr lang="pt-BR" dirty="0" smtClean="0"/>
              <a:t>Implementar ações de vigilância para a captação de possíveis doentes crônicos;</a:t>
            </a:r>
            <a:endParaRPr lang="pt-BR" dirty="0" smtClean="0"/>
          </a:p>
          <a:p>
            <a:pPr lvl="1" algn="just"/>
            <a:r>
              <a:rPr lang="pt-BR" dirty="0" smtClean="0"/>
              <a:t>Promover a integração entre Vigilância em Saúde e Atenção em Saúde, considerando os indicadores de saúde;</a:t>
            </a:r>
            <a:endParaRPr lang="pt-BR" dirty="0" smtClean="0"/>
          </a:p>
          <a:p>
            <a:pPr lvl="1" algn="just"/>
            <a:r>
              <a:rPr lang="pt-BR" dirty="0" smtClean="0"/>
              <a:t>Implantar a estratificação de risco das doenças crônicas;</a:t>
            </a:r>
          </a:p>
          <a:p>
            <a:pPr lvl="1" algn="just"/>
            <a:r>
              <a:rPr lang="pt-BR" dirty="0" smtClean="0"/>
              <a:t>Reconhecer o território </a:t>
            </a:r>
            <a:r>
              <a:rPr lang="pt-BR" dirty="0" smtClean="0"/>
              <a:t>para o planejamento de estratégias de educação em saúde e educação permanente baseados em dados epidemiológicos. 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SEMINÁRIO PRO EPS SUS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409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solidFill>
                  <a:srgbClr val="C00000"/>
                </a:solidFill>
              </a:rPr>
              <a:t>EIXO 4-  PRÁTICAS DE EDUCAÇÃO EM SAÚDE </a:t>
            </a:r>
            <a:endParaRPr lang="pt-BR" dirty="0" smtClean="0">
              <a:solidFill>
                <a:srgbClr val="C00000"/>
              </a:solidFill>
            </a:endParaRPr>
          </a:p>
          <a:p>
            <a:pPr lvl="1" algn="just"/>
            <a:r>
              <a:rPr lang="pt-BR" dirty="0" smtClean="0"/>
              <a:t>Melhorar a adesão dos usuários ao tratamento medicamentoso e </a:t>
            </a:r>
            <a:r>
              <a:rPr lang="pt-BR" dirty="0" smtClean="0"/>
              <a:t>as mudanças de hábitos alimentares;</a:t>
            </a:r>
            <a:endParaRPr lang="pt-BR" dirty="0" smtClean="0"/>
          </a:p>
          <a:p>
            <a:pPr lvl="1" algn="just"/>
            <a:r>
              <a:rPr lang="pt-BR" dirty="0" smtClean="0"/>
              <a:t>Sensibilização sobre a importância do uso regular de medicamentos;</a:t>
            </a:r>
            <a:endParaRPr lang="pt-BR" dirty="0" smtClean="0"/>
          </a:p>
          <a:p>
            <a:pPr lvl="1" algn="just"/>
            <a:r>
              <a:rPr lang="pt-BR" dirty="0" smtClean="0"/>
              <a:t>Buscar estratégias de </a:t>
            </a:r>
            <a:r>
              <a:rPr lang="pt-BR" dirty="0" smtClean="0"/>
              <a:t>promoção e prevenção das doenças crônicas evitando a centralização no tratamento medicamentoso;</a:t>
            </a:r>
            <a:endParaRPr lang="pt-BR" dirty="0" smtClean="0"/>
          </a:p>
          <a:p>
            <a:pPr lvl="1" algn="just"/>
            <a:r>
              <a:rPr lang="pt-BR" dirty="0" smtClean="0"/>
              <a:t>Aumentar o envolvimento da família na </a:t>
            </a:r>
            <a:r>
              <a:rPr lang="pt-BR" dirty="0" smtClean="0"/>
              <a:t>prevenção e tratamento das doenças</a:t>
            </a:r>
            <a:r>
              <a:rPr lang="pt-BR" dirty="0" smtClean="0"/>
              <a:t>.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SEMINÁRIO PRO EPS SUS</a:t>
            </a:r>
          </a:p>
        </p:txBody>
      </p:sp>
    </p:spTree>
    <p:extLst>
      <p:ext uri="{BB962C8B-B14F-4D97-AF65-F5344CB8AC3E}">
        <p14:creationId xmlns:p14="http://schemas.microsoft.com/office/powerpoint/2010/main" val="184564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r>
              <a:rPr lang="pt-BR" sz="4400" dirty="0" smtClean="0"/>
              <a:t>                 </a:t>
            </a:r>
            <a:r>
              <a:rPr lang="pt-BR" sz="4400" i="1" dirty="0" smtClean="0"/>
              <a:t>OBRIGADO!!!</a:t>
            </a:r>
            <a:endParaRPr lang="pt-BR" sz="4400" i="1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3935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undição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120</TotalTime>
  <Words>463</Words>
  <Application>Microsoft Office PowerPoint</Application>
  <PresentationFormat>Apresentação na tela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Arial Narrow</vt:lpstr>
      <vt:lpstr>Candara</vt:lpstr>
      <vt:lpstr>Symbol</vt:lpstr>
      <vt:lpstr>Forma de Onda</vt:lpstr>
      <vt:lpstr>SEMINÁRIO PRO EPS SUS: Fortalecendo a Educação Permanente no Mato Grosso do Sul</vt:lpstr>
      <vt:lpstr>Apresentação do PowerPoint</vt:lpstr>
      <vt:lpstr>Apresentação do PowerPoint</vt:lpstr>
      <vt:lpstr>Apresentação do PowerPoint</vt:lpstr>
      <vt:lpstr>SEMINÁRIO PRO EPS SUS</vt:lpstr>
      <vt:lpstr>SEMINÁRIO PRO EPS SUS</vt:lpstr>
      <vt:lpstr>SEMINÁRIO PRO EPS SUS</vt:lpstr>
      <vt:lpstr>Apresentação do PowerPoint</vt:lpstr>
    </vt:vector>
  </TitlesOfParts>
  <Company>SEFAZ-MS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Marcia Naomi Santos Higashij</dc:creator>
  <cp:lastModifiedBy>Edgar Oshiro</cp:lastModifiedBy>
  <cp:revision>25</cp:revision>
  <dcterms:created xsi:type="dcterms:W3CDTF">2018-11-23T10:29:44Z</dcterms:created>
  <dcterms:modified xsi:type="dcterms:W3CDTF">2018-11-26T21:39:47Z</dcterms:modified>
</cp:coreProperties>
</file>