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66" r:id="rId2"/>
    <p:sldId id="326" r:id="rId3"/>
    <p:sldId id="331" r:id="rId4"/>
    <p:sldId id="341" r:id="rId5"/>
    <p:sldId id="392" r:id="rId6"/>
    <p:sldId id="340" r:id="rId7"/>
    <p:sldId id="396" r:id="rId8"/>
    <p:sldId id="394" r:id="rId9"/>
    <p:sldId id="395" r:id="rId10"/>
    <p:sldId id="347" r:id="rId11"/>
    <p:sldId id="348" r:id="rId12"/>
    <p:sldId id="281" r:id="rId13"/>
  </p:sldIdLst>
  <p:sldSz cx="12192000" cy="6858000"/>
  <p:notesSz cx="7099300" cy="10234613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CA3"/>
    <a:srgbClr val="003B68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83807C-331A-4A9A-BA03-BB793512B152}" type="doc">
      <dgm:prSet loTypeId="urn:microsoft.com/office/officeart/2005/8/layout/cycle8" loCatId="cycle" qsTypeId="urn:microsoft.com/office/officeart/2005/8/quickstyle/simple1#6" qsCatId="simple" csTypeId="urn:microsoft.com/office/officeart/2005/8/colors/colorful5" csCatId="colorful" phldr="1"/>
      <dgm:spPr/>
    </dgm:pt>
    <dgm:pt modelId="{A49FECE2-971D-46C9-8895-DE180B25B825}">
      <dgm:prSet phldrT="[Texto]" custT="1"/>
      <dgm:spPr>
        <a:xfrm>
          <a:off x="428910" y="256833"/>
          <a:ext cx="3319081" cy="3319081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sz="1600" dirty="0">
              <a:solidFill>
                <a:schemeClr val="tx1"/>
              </a:solidFill>
              <a:latin typeface="Calibri"/>
              <a:ea typeface="+mn-ea"/>
              <a:cs typeface="+mn-cs"/>
            </a:rPr>
            <a:t>Fóruns/</a:t>
          </a:r>
        </a:p>
        <a:p>
          <a:r>
            <a:rPr lang="pt-BR" sz="1600" dirty="0">
              <a:solidFill>
                <a:schemeClr val="tx1"/>
              </a:solidFill>
              <a:latin typeface="Calibri"/>
              <a:ea typeface="+mn-ea"/>
              <a:cs typeface="+mn-cs"/>
            </a:rPr>
            <a:t>Reuniões de</a:t>
          </a:r>
        </a:p>
        <a:p>
          <a:r>
            <a:rPr lang="pt-BR" sz="1600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Matriciamento</a:t>
          </a:r>
          <a:endParaRPr lang="pt-BR" sz="16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ED68F652-581C-4398-B903-70C9CED208B9}" type="parTrans" cxnId="{5C5A22C4-EE70-4BC5-ADC2-E48377C98B4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B97001F-1698-4D61-BFC1-8B281936AEFB}" type="sibTrans" cxnId="{5C5A22C4-EE70-4BC5-ADC2-E48377C98B4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2962F96-5465-4A4A-97E0-7CE5C60A5B10}">
      <dgm:prSet phldrT="[Texto]" custT="1"/>
      <dgm:spPr>
        <a:xfrm>
          <a:off x="360553" y="375372"/>
          <a:ext cx="3319081" cy="3319081"/>
        </a:xfrm>
        <a:solidFill>
          <a:srgbClr val="4BACC6">
            <a:hueOff val="-4966938"/>
            <a:satOff val="19906"/>
            <a:lumOff val="431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sz="1800" dirty="0">
              <a:solidFill>
                <a:schemeClr val="tx1"/>
              </a:solidFill>
              <a:latin typeface="Calibri"/>
              <a:ea typeface="+mn-ea"/>
              <a:cs typeface="+mn-cs"/>
            </a:rPr>
            <a:t>Cursos</a:t>
          </a:r>
        </a:p>
      </dgm:t>
    </dgm:pt>
    <dgm:pt modelId="{B729F810-50E7-496F-96DD-0716F259E33B}" type="parTrans" cxnId="{B6C8BE0F-B143-4487-BF60-33F7789A1BA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3EB7DD6-C298-447F-9B1B-083416A3A578}" type="sibTrans" cxnId="{B6C8BE0F-B143-4487-BF60-33F7789A1BA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543A3E9-BDCB-498E-9608-0539F41DA9DC}">
      <dgm:prSet phldrT="[Texto]" custT="1"/>
      <dgm:spPr>
        <a:xfrm>
          <a:off x="292195" y="256833"/>
          <a:ext cx="3319081" cy="3319081"/>
        </a:xfr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sz="1600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webaulas</a:t>
          </a:r>
          <a:r>
            <a:rPr lang="pt-BR" sz="1600" dirty="0">
              <a:solidFill>
                <a:schemeClr val="tx1"/>
              </a:solidFill>
              <a:latin typeface="Calibri"/>
              <a:ea typeface="+mn-ea"/>
              <a:cs typeface="+mn-cs"/>
            </a:rPr>
            <a:t>/</a:t>
          </a:r>
        </a:p>
        <a:p>
          <a:r>
            <a:rPr lang="pt-BR" sz="1600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webseminários</a:t>
          </a:r>
          <a:endParaRPr lang="pt-BR" sz="16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77D99EE4-81E7-4CC5-89C6-5FE14117EC04}" type="parTrans" cxnId="{1F09C90B-B3CD-41E7-9E04-AB32A979878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AE568A6-372C-4BA7-9735-77B7EF24E97B}" type="sibTrans" cxnId="{1F09C90B-B3CD-41E7-9E04-AB32A979878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FA31B1F-1FAC-45A1-B2A5-DA02EFAD4FE8}" type="pres">
      <dgm:prSet presAssocID="{5A83807C-331A-4A9A-BA03-BB793512B152}" presName="compositeShape" presStyleCnt="0">
        <dgm:presLayoutVars>
          <dgm:chMax val="7"/>
          <dgm:dir/>
          <dgm:resizeHandles val="exact"/>
        </dgm:presLayoutVars>
      </dgm:prSet>
      <dgm:spPr/>
    </dgm:pt>
    <dgm:pt modelId="{6659C904-C5D8-4285-B830-D8158BE2D899}" type="pres">
      <dgm:prSet presAssocID="{5A83807C-331A-4A9A-BA03-BB793512B152}" presName="wedge1" presStyleLbl="node1" presStyleIdx="0" presStyleCnt="3"/>
      <dgm:spPr>
        <a:prstGeom prst="pie">
          <a:avLst>
            <a:gd name="adj1" fmla="val 16200000"/>
            <a:gd name="adj2" fmla="val 1800000"/>
          </a:avLst>
        </a:prstGeom>
      </dgm:spPr>
      <dgm:t>
        <a:bodyPr/>
        <a:lstStyle/>
        <a:p>
          <a:endParaRPr lang="pt-BR"/>
        </a:p>
      </dgm:t>
    </dgm:pt>
    <dgm:pt modelId="{B032BDA2-7B5B-495B-B79B-312CAEC624CB}" type="pres">
      <dgm:prSet presAssocID="{5A83807C-331A-4A9A-BA03-BB793512B152}" presName="dummy1a" presStyleCnt="0"/>
      <dgm:spPr/>
    </dgm:pt>
    <dgm:pt modelId="{B21238A5-8552-4B6B-B69E-3DB58CFBC098}" type="pres">
      <dgm:prSet presAssocID="{5A83807C-331A-4A9A-BA03-BB793512B152}" presName="dummy1b" presStyleCnt="0"/>
      <dgm:spPr/>
    </dgm:pt>
    <dgm:pt modelId="{E92D8D1A-CEB4-4339-9E41-205009023C19}" type="pres">
      <dgm:prSet presAssocID="{5A83807C-331A-4A9A-BA03-BB793512B15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A4D560-D5EC-4276-BE8D-22BC460698EE}" type="pres">
      <dgm:prSet presAssocID="{5A83807C-331A-4A9A-BA03-BB793512B152}" presName="wedge2" presStyleLbl="node1" presStyleIdx="1" presStyleCnt="3"/>
      <dgm:spPr>
        <a:prstGeom prst="pie">
          <a:avLst>
            <a:gd name="adj1" fmla="val 1800000"/>
            <a:gd name="adj2" fmla="val 9000000"/>
          </a:avLst>
        </a:prstGeom>
      </dgm:spPr>
      <dgm:t>
        <a:bodyPr/>
        <a:lstStyle/>
        <a:p>
          <a:endParaRPr lang="pt-BR"/>
        </a:p>
      </dgm:t>
    </dgm:pt>
    <dgm:pt modelId="{550B81D9-4BDA-454A-ABBA-51F3D6795E43}" type="pres">
      <dgm:prSet presAssocID="{5A83807C-331A-4A9A-BA03-BB793512B152}" presName="dummy2a" presStyleCnt="0"/>
      <dgm:spPr/>
    </dgm:pt>
    <dgm:pt modelId="{B8E369AB-EA5C-4BFE-BC5F-6B1D98841958}" type="pres">
      <dgm:prSet presAssocID="{5A83807C-331A-4A9A-BA03-BB793512B152}" presName="dummy2b" presStyleCnt="0"/>
      <dgm:spPr/>
    </dgm:pt>
    <dgm:pt modelId="{49355AD9-126E-445E-9710-53D65FDFADDB}" type="pres">
      <dgm:prSet presAssocID="{5A83807C-331A-4A9A-BA03-BB793512B15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33A53D-E621-4B98-93C0-04A1010291D5}" type="pres">
      <dgm:prSet presAssocID="{5A83807C-331A-4A9A-BA03-BB793512B152}" presName="wedge3" presStyleLbl="node1" presStyleIdx="2" presStyleCnt="3"/>
      <dgm:spPr>
        <a:prstGeom prst="pie">
          <a:avLst>
            <a:gd name="adj1" fmla="val 9000000"/>
            <a:gd name="adj2" fmla="val 16200000"/>
          </a:avLst>
        </a:prstGeom>
      </dgm:spPr>
      <dgm:t>
        <a:bodyPr/>
        <a:lstStyle/>
        <a:p>
          <a:endParaRPr lang="pt-BR"/>
        </a:p>
      </dgm:t>
    </dgm:pt>
    <dgm:pt modelId="{A4378C70-62E0-4C29-A59E-84F78B0F0754}" type="pres">
      <dgm:prSet presAssocID="{5A83807C-331A-4A9A-BA03-BB793512B152}" presName="dummy3a" presStyleCnt="0"/>
      <dgm:spPr/>
    </dgm:pt>
    <dgm:pt modelId="{EC6D4C59-1CBA-4131-B625-D592713F15ED}" type="pres">
      <dgm:prSet presAssocID="{5A83807C-331A-4A9A-BA03-BB793512B152}" presName="dummy3b" presStyleCnt="0"/>
      <dgm:spPr/>
    </dgm:pt>
    <dgm:pt modelId="{0B20976E-1B57-44EC-B4B7-E2CB47E689A6}" type="pres">
      <dgm:prSet presAssocID="{5A83807C-331A-4A9A-BA03-BB793512B15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DC0609-F63B-4682-89C9-62DEA2EB05E2}" type="pres">
      <dgm:prSet presAssocID="{2B97001F-1698-4D61-BFC1-8B281936AEFB}" presName="arrowWedge1" presStyleLbl="fgSibTrans2D1" presStyleIdx="0" presStyleCnt="3"/>
      <dgm:spPr>
        <a:xfrm>
          <a:off x="223717" y="51366"/>
          <a:ext cx="3730015" cy="373001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2AD1C85F-39A0-4876-ACF1-36C6A99F5878}" type="pres">
      <dgm:prSet presAssocID="{C3EB7DD6-C298-447F-9B1B-083416A3A578}" presName="arrowWedge2" presStyleLbl="fgSibTrans2D1" presStyleIdx="1" presStyleCnt="3"/>
      <dgm:spPr>
        <a:xfrm>
          <a:off x="155086" y="169695"/>
          <a:ext cx="3730015" cy="373001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4BACC6">
            <a:hueOff val="-4966938"/>
            <a:satOff val="19906"/>
            <a:lumOff val="4314"/>
            <a:alphaOff val="0"/>
          </a:srgbClr>
        </a:solidFill>
        <a:ln>
          <a:noFill/>
        </a:ln>
        <a:effectLst/>
      </dgm:spPr>
    </dgm:pt>
    <dgm:pt modelId="{D602A59A-959D-456D-9451-4FCDEB3C2BCC}" type="pres">
      <dgm:prSet presAssocID="{FAE568A6-372C-4BA7-9735-77B7EF24E97B}" presName="arrowWedge3" presStyleLbl="fgSibTrans2D1" presStyleIdx="2" presStyleCnt="3"/>
      <dgm:spPr>
        <a:xfrm>
          <a:off x="86454" y="51366"/>
          <a:ext cx="3730015" cy="373001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>
          <a:noFill/>
        </a:ln>
        <a:effectLst/>
      </dgm:spPr>
    </dgm:pt>
  </dgm:ptLst>
  <dgm:cxnLst>
    <dgm:cxn modelId="{1CD82E39-E365-41EC-9CBD-407EAD53F18B}" type="presOf" srcId="{A49FECE2-971D-46C9-8895-DE180B25B825}" destId="{6659C904-C5D8-4285-B830-D8158BE2D899}" srcOrd="0" destOrd="0" presId="urn:microsoft.com/office/officeart/2005/8/layout/cycle8"/>
    <dgm:cxn modelId="{5C5A22C4-EE70-4BC5-ADC2-E48377C98B48}" srcId="{5A83807C-331A-4A9A-BA03-BB793512B152}" destId="{A49FECE2-971D-46C9-8895-DE180B25B825}" srcOrd="0" destOrd="0" parTransId="{ED68F652-581C-4398-B903-70C9CED208B9}" sibTransId="{2B97001F-1698-4D61-BFC1-8B281936AEFB}"/>
    <dgm:cxn modelId="{B6C8BE0F-B143-4487-BF60-33F7789A1BA0}" srcId="{5A83807C-331A-4A9A-BA03-BB793512B152}" destId="{A2962F96-5465-4A4A-97E0-7CE5C60A5B10}" srcOrd="1" destOrd="0" parTransId="{B729F810-50E7-496F-96DD-0716F259E33B}" sibTransId="{C3EB7DD6-C298-447F-9B1B-083416A3A578}"/>
    <dgm:cxn modelId="{98FC0B1B-913F-4038-A003-B51DBBF47FCC}" type="presOf" srcId="{A49FECE2-971D-46C9-8895-DE180B25B825}" destId="{E92D8D1A-CEB4-4339-9E41-205009023C19}" srcOrd="1" destOrd="0" presId="urn:microsoft.com/office/officeart/2005/8/layout/cycle8"/>
    <dgm:cxn modelId="{26191EBF-F07D-4404-BC27-A13254F1275A}" type="presOf" srcId="{A2962F96-5465-4A4A-97E0-7CE5C60A5B10}" destId="{49355AD9-126E-445E-9710-53D65FDFADDB}" srcOrd="1" destOrd="0" presId="urn:microsoft.com/office/officeart/2005/8/layout/cycle8"/>
    <dgm:cxn modelId="{56ED3FB9-DCD4-4D20-96BA-33F9BB057546}" type="presOf" srcId="{6543A3E9-BDCB-498E-9608-0539F41DA9DC}" destId="{7233A53D-E621-4B98-93C0-04A1010291D5}" srcOrd="0" destOrd="0" presId="urn:microsoft.com/office/officeart/2005/8/layout/cycle8"/>
    <dgm:cxn modelId="{5E386BD1-C14C-426D-B4D1-2E1370AF7E17}" type="presOf" srcId="{6543A3E9-BDCB-498E-9608-0539F41DA9DC}" destId="{0B20976E-1B57-44EC-B4B7-E2CB47E689A6}" srcOrd="1" destOrd="0" presId="urn:microsoft.com/office/officeart/2005/8/layout/cycle8"/>
    <dgm:cxn modelId="{B52817A5-AF2C-415C-8F05-26FA51C15EFF}" type="presOf" srcId="{A2962F96-5465-4A4A-97E0-7CE5C60A5B10}" destId="{BEA4D560-D5EC-4276-BE8D-22BC460698EE}" srcOrd="0" destOrd="0" presId="urn:microsoft.com/office/officeart/2005/8/layout/cycle8"/>
    <dgm:cxn modelId="{37CD2E61-D506-423F-9A5B-CB6676605CE5}" type="presOf" srcId="{5A83807C-331A-4A9A-BA03-BB793512B152}" destId="{4FA31B1F-1FAC-45A1-B2A5-DA02EFAD4FE8}" srcOrd="0" destOrd="0" presId="urn:microsoft.com/office/officeart/2005/8/layout/cycle8"/>
    <dgm:cxn modelId="{1F09C90B-B3CD-41E7-9E04-AB32A9798783}" srcId="{5A83807C-331A-4A9A-BA03-BB793512B152}" destId="{6543A3E9-BDCB-498E-9608-0539F41DA9DC}" srcOrd="2" destOrd="0" parTransId="{77D99EE4-81E7-4CC5-89C6-5FE14117EC04}" sibTransId="{FAE568A6-372C-4BA7-9735-77B7EF24E97B}"/>
    <dgm:cxn modelId="{5B617813-E746-4949-BC58-23948345ECEB}" type="presParOf" srcId="{4FA31B1F-1FAC-45A1-B2A5-DA02EFAD4FE8}" destId="{6659C904-C5D8-4285-B830-D8158BE2D899}" srcOrd="0" destOrd="0" presId="urn:microsoft.com/office/officeart/2005/8/layout/cycle8"/>
    <dgm:cxn modelId="{446D3363-1A58-4402-9FA0-CE619C8EAA80}" type="presParOf" srcId="{4FA31B1F-1FAC-45A1-B2A5-DA02EFAD4FE8}" destId="{B032BDA2-7B5B-495B-B79B-312CAEC624CB}" srcOrd="1" destOrd="0" presId="urn:microsoft.com/office/officeart/2005/8/layout/cycle8"/>
    <dgm:cxn modelId="{1FA65603-86FE-4D2B-B201-C22C9A34A44C}" type="presParOf" srcId="{4FA31B1F-1FAC-45A1-B2A5-DA02EFAD4FE8}" destId="{B21238A5-8552-4B6B-B69E-3DB58CFBC098}" srcOrd="2" destOrd="0" presId="urn:microsoft.com/office/officeart/2005/8/layout/cycle8"/>
    <dgm:cxn modelId="{9912FD5F-ABA3-4FB0-B5E5-B7927A9D1419}" type="presParOf" srcId="{4FA31B1F-1FAC-45A1-B2A5-DA02EFAD4FE8}" destId="{E92D8D1A-CEB4-4339-9E41-205009023C19}" srcOrd="3" destOrd="0" presId="urn:microsoft.com/office/officeart/2005/8/layout/cycle8"/>
    <dgm:cxn modelId="{A51C6D87-4CCB-4156-903F-F16774B87E8D}" type="presParOf" srcId="{4FA31B1F-1FAC-45A1-B2A5-DA02EFAD4FE8}" destId="{BEA4D560-D5EC-4276-BE8D-22BC460698EE}" srcOrd="4" destOrd="0" presId="urn:microsoft.com/office/officeart/2005/8/layout/cycle8"/>
    <dgm:cxn modelId="{21CE7069-A1F8-4B8F-BF4C-41B6B6E8CA18}" type="presParOf" srcId="{4FA31B1F-1FAC-45A1-B2A5-DA02EFAD4FE8}" destId="{550B81D9-4BDA-454A-ABBA-51F3D6795E43}" srcOrd="5" destOrd="0" presId="urn:microsoft.com/office/officeart/2005/8/layout/cycle8"/>
    <dgm:cxn modelId="{5ED5CAD9-EC54-4E4B-A751-A707B97F0623}" type="presParOf" srcId="{4FA31B1F-1FAC-45A1-B2A5-DA02EFAD4FE8}" destId="{B8E369AB-EA5C-4BFE-BC5F-6B1D98841958}" srcOrd="6" destOrd="0" presId="urn:microsoft.com/office/officeart/2005/8/layout/cycle8"/>
    <dgm:cxn modelId="{6AFBC914-11C4-4635-8D25-A7EACB70F766}" type="presParOf" srcId="{4FA31B1F-1FAC-45A1-B2A5-DA02EFAD4FE8}" destId="{49355AD9-126E-445E-9710-53D65FDFADDB}" srcOrd="7" destOrd="0" presId="urn:microsoft.com/office/officeart/2005/8/layout/cycle8"/>
    <dgm:cxn modelId="{16CEB8F0-9A21-48D5-81C9-23D0556E0762}" type="presParOf" srcId="{4FA31B1F-1FAC-45A1-B2A5-DA02EFAD4FE8}" destId="{7233A53D-E621-4B98-93C0-04A1010291D5}" srcOrd="8" destOrd="0" presId="urn:microsoft.com/office/officeart/2005/8/layout/cycle8"/>
    <dgm:cxn modelId="{ECD4ABE0-431E-4F3A-AC93-BAEDECC23B22}" type="presParOf" srcId="{4FA31B1F-1FAC-45A1-B2A5-DA02EFAD4FE8}" destId="{A4378C70-62E0-4C29-A59E-84F78B0F0754}" srcOrd="9" destOrd="0" presId="urn:microsoft.com/office/officeart/2005/8/layout/cycle8"/>
    <dgm:cxn modelId="{816565D8-6D92-4B70-AF68-3830DE5F1069}" type="presParOf" srcId="{4FA31B1F-1FAC-45A1-B2A5-DA02EFAD4FE8}" destId="{EC6D4C59-1CBA-4131-B625-D592713F15ED}" srcOrd="10" destOrd="0" presId="urn:microsoft.com/office/officeart/2005/8/layout/cycle8"/>
    <dgm:cxn modelId="{2B678806-C365-4737-819F-83BBA2401321}" type="presParOf" srcId="{4FA31B1F-1FAC-45A1-B2A5-DA02EFAD4FE8}" destId="{0B20976E-1B57-44EC-B4B7-E2CB47E689A6}" srcOrd="11" destOrd="0" presId="urn:microsoft.com/office/officeart/2005/8/layout/cycle8"/>
    <dgm:cxn modelId="{CB9940CA-CCDE-4F8F-82BB-2E8689929F46}" type="presParOf" srcId="{4FA31B1F-1FAC-45A1-B2A5-DA02EFAD4FE8}" destId="{7EDC0609-F63B-4682-89C9-62DEA2EB05E2}" srcOrd="12" destOrd="0" presId="urn:microsoft.com/office/officeart/2005/8/layout/cycle8"/>
    <dgm:cxn modelId="{DD649E11-187A-4FCB-8A54-1689B83F357F}" type="presParOf" srcId="{4FA31B1F-1FAC-45A1-B2A5-DA02EFAD4FE8}" destId="{2AD1C85F-39A0-4876-ACF1-36C6A99F5878}" srcOrd="13" destOrd="0" presId="urn:microsoft.com/office/officeart/2005/8/layout/cycle8"/>
    <dgm:cxn modelId="{B195A8ED-F7DA-4393-83B8-BB7B56C0CBFB}" type="presParOf" srcId="{4FA31B1F-1FAC-45A1-B2A5-DA02EFAD4FE8}" destId="{D602A59A-959D-456D-9451-4FCDEB3C2BC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9C904-C5D8-4285-B830-D8158BE2D899}">
      <dsp:nvSpPr>
        <dsp:cNvPr id="0" name=""/>
        <dsp:cNvSpPr/>
      </dsp:nvSpPr>
      <dsp:spPr>
        <a:xfrm>
          <a:off x="422509" y="358985"/>
          <a:ext cx="3647559" cy="3647559"/>
        </a:xfrm>
        <a:prstGeom prst="pie">
          <a:avLst>
            <a:gd name="adj1" fmla="val 16200000"/>
            <a:gd name="adj2" fmla="val 180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Fóruns/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Reuniões de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Matriciamento</a:t>
          </a:r>
          <a:endParaRPr lang="pt-BR" sz="16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2344859" y="1131920"/>
        <a:ext cx="1302699" cy="1085583"/>
      </dsp:txXfrm>
    </dsp:sp>
    <dsp:sp modelId="{BEA4D560-D5EC-4276-BE8D-22BC460698EE}">
      <dsp:nvSpPr>
        <dsp:cNvPr id="0" name=""/>
        <dsp:cNvSpPr/>
      </dsp:nvSpPr>
      <dsp:spPr>
        <a:xfrm>
          <a:off x="347386" y="489255"/>
          <a:ext cx="3647559" cy="3647559"/>
        </a:xfrm>
        <a:prstGeom prst="pie">
          <a:avLst>
            <a:gd name="adj1" fmla="val 1800000"/>
            <a:gd name="adj2" fmla="val 9000000"/>
          </a:avLst>
        </a:prstGeom>
        <a:solidFill>
          <a:srgbClr val="4BACC6">
            <a:hueOff val="-4966938"/>
            <a:satOff val="19906"/>
            <a:lumOff val="431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Cursos</a:t>
          </a:r>
        </a:p>
      </dsp:txBody>
      <dsp:txXfrm>
        <a:off x="1215853" y="2855826"/>
        <a:ext cx="1954049" cy="955313"/>
      </dsp:txXfrm>
    </dsp:sp>
    <dsp:sp modelId="{7233A53D-E621-4B98-93C0-04A1010291D5}">
      <dsp:nvSpPr>
        <dsp:cNvPr id="0" name=""/>
        <dsp:cNvSpPr/>
      </dsp:nvSpPr>
      <dsp:spPr>
        <a:xfrm>
          <a:off x="272264" y="358985"/>
          <a:ext cx="3647559" cy="3647559"/>
        </a:xfrm>
        <a:prstGeom prst="pie">
          <a:avLst>
            <a:gd name="adj1" fmla="val 9000000"/>
            <a:gd name="adj2" fmla="val 16200000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webaulas</a:t>
          </a:r>
          <a:r>
            <a:rPr lang="pt-BR" sz="16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webseminários</a:t>
          </a:r>
          <a:endParaRPr lang="pt-BR" sz="16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694773" y="1131920"/>
        <a:ext cx="1302699" cy="1085583"/>
      </dsp:txXfrm>
    </dsp:sp>
    <dsp:sp modelId="{7EDC0609-F63B-4682-89C9-62DEA2EB05E2}">
      <dsp:nvSpPr>
        <dsp:cNvPr id="0" name=""/>
        <dsp:cNvSpPr/>
      </dsp:nvSpPr>
      <dsp:spPr>
        <a:xfrm>
          <a:off x="197008" y="133183"/>
          <a:ext cx="4099162" cy="409916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1C85F-39A0-4876-ACF1-36C6A99F5878}">
      <dsp:nvSpPr>
        <dsp:cNvPr id="0" name=""/>
        <dsp:cNvSpPr/>
      </dsp:nvSpPr>
      <dsp:spPr>
        <a:xfrm>
          <a:off x="121585" y="263223"/>
          <a:ext cx="4099162" cy="409916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4BACC6">
            <a:hueOff val="-4966938"/>
            <a:satOff val="19906"/>
            <a:lumOff val="4314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02A59A-959D-456D-9451-4FCDEB3C2BCC}">
      <dsp:nvSpPr>
        <dsp:cNvPr id="0" name=""/>
        <dsp:cNvSpPr/>
      </dsp:nvSpPr>
      <dsp:spPr>
        <a:xfrm>
          <a:off x="46161" y="133183"/>
          <a:ext cx="4099162" cy="409916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BDDEF0D-06F7-4874-81D1-BCD116B3C1AA}" type="datetimeFigureOut">
              <a:rPr lang="pt-BR"/>
              <a:pPr>
                <a:defRPr/>
              </a:pPr>
              <a:t>30/11/2018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002AF6E-355F-494F-AE34-280F288D4C3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84378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563B5A9-E641-41F5-A6A3-8E8F05518D9D}" type="datetimeFigureOut">
              <a:rPr lang="pt-BR"/>
              <a:pPr>
                <a:defRPr/>
              </a:pPr>
              <a:t>30/11/2018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046B0ED-8F9F-4995-9AC6-B7A3771E10D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14932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-12700" y="6053138"/>
            <a:ext cx="29987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3144838" y="6043613"/>
            <a:ext cx="9047162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7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781300" y="236538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1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80C646B-4841-4D90-81AF-8A675EBB443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CDB14-B8D5-470D-B2A2-16E3458FA32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8128000" y="0"/>
            <a:ext cx="427038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8189913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8189913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737600" y="6248400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74310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8074819" y="103981"/>
            <a:ext cx="533400" cy="3254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72073-EC12-493D-ACB4-9089D2A74EE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EF650-D4D2-4DB4-B38D-E2A37984EC0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7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5D113117-BCE4-4417-9E8B-FD437C6200B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Número de Slid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1C77A-A17B-4E4C-A90E-8A81D9CBA08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7" name="Espaço Reservado para Rodapé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Espaço Reservado para Número de Slid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7D8AB-6C45-40FA-A3BE-7D5E484A3B6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4FBFC-78C9-424A-BFB6-2433BA735DF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D75DB44-DC48-4AA5-998F-450BF33DE8A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3C31D-756D-4F9B-9FB0-C666E3071EB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white">
          <a:xfrm>
            <a:off x="-12700" y="4572000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-12700" y="4664075"/>
            <a:ext cx="1951038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2058988" y="4654550"/>
            <a:ext cx="1013301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tângulo 7"/>
          <p:cNvSpPr/>
          <p:nvPr/>
        </p:nvSpPr>
        <p:spPr bwMode="white">
          <a:xfrm>
            <a:off x="1930400" y="0"/>
            <a:ext cx="133350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8331200" y="6248400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9304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02E6AB2B-548D-4B2B-8160-BCDF6A3B5C1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11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2133600" y="6248400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  <a:endParaRPr lang="en-US" altLang="pt-BR"/>
          </a:p>
        </p:txBody>
      </p:sp>
      <p:sp>
        <p:nvSpPr>
          <p:cNvPr id="2051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817563" y="1600200"/>
            <a:ext cx="10871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8128000" y="6248400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812800" y="6248400"/>
            <a:ext cx="7227888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tângulo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4E6C0551-F865-4BD9-8582-5DB4EF8FBDD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49" r:id="rId2"/>
    <p:sldLayoutId id="2147483954" r:id="rId3"/>
    <p:sldLayoutId id="2147483955" r:id="rId4"/>
    <p:sldLayoutId id="2147483956" r:id="rId5"/>
    <p:sldLayoutId id="2147483950" r:id="rId6"/>
    <p:sldLayoutId id="2147483957" r:id="rId7"/>
    <p:sldLayoutId id="2147483951" r:id="rId8"/>
    <p:sldLayoutId id="2147483958" r:id="rId9"/>
    <p:sldLayoutId id="2147483952" r:id="rId10"/>
    <p:sldLayoutId id="21474839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D2DA7A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FADA7A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aixaDeTexto 7"/>
          <p:cNvSpPr txBox="1">
            <a:spLocks noChangeArrowheads="1"/>
          </p:cNvSpPr>
          <p:nvPr/>
        </p:nvSpPr>
        <p:spPr bwMode="auto">
          <a:xfrm>
            <a:off x="1631950" y="3429000"/>
            <a:ext cx="9144000" cy="1262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pt-BR" altLang="pt-BR" sz="3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pt-BR" altLang="pt-BR" sz="3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243" name="Picture 6" descr="C:\Users\valeriaf\Desktop\logo tele nova_Prancheta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6050" y="2205038"/>
            <a:ext cx="972026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7563" y="228600"/>
            <a:ext cx="10871200" cy="990600"/>
          </a:xfrm>
        </p:spPr>
        <p:txBody>
          <a:bodyPr/>
          <a:lstStyle/>
          <a:p>
            <a:pPr algn="ctr">
              <a:defRPr/>
            </a:pPr>
            <a:r>
              <a:rPr lang="pt-BR" dirty="0" smtClean="0">
                <a:latin typeface="Calibri" pitchFamily="34" charset="0"/>
              </a:rPr>
              <a:t>Experiência RS: associação com o SISREG</a:t>
            </a:r>
            <a:endParaRPr lang="pt-BR" dirty="0"/>
          </a:p>
        </p:txBody>
      </p:sp>
      <p:pic>
        <p:nvPicPr>
          <p:cNvPr id="34819" name="Espaço Reservado para Conteúdo 11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9213" t="14278" r="18898" b="7979"/>
          <a:stretch>
            <a:fillRect/>
          </a:stretch>
        </p:blipFill>
        <p:spPr>
          <a:xfrm>
            <a:off x="1774825" y="1600200"/>
            <a:ext cx="8569325" cy="4495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7563" y="228600"/>
            <a:ext cx="10871200" cy="990600"/>
          </a:xfrm>
        </p:spPr>
        <p:txBody>
          <a:bodyPr/>
          <a:lstStyle/>
          <a:p>
            <a:pPr algn="ctr"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Indicadores de outros estados - RS</a:t>
            </a:r>
            <a:endParaRPr lang="pt-BR" dirty="0"/>
          </a:p>
        </p:txBody>
      </p:sp>
      <p:pic>
        <p:nvPicPr>
          <p:cNvPr id="35843" name="Espaço Reservado para Conteúdo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t="13017" r="20079" b="4619"/>
          <a:stretch>
            <a:fillRect/>
          </a:stretch>
        </p:blipFill>
        <p:spPr>
          <a:xfrm>
            <a:off x="2374900" y="1600200"/>
            <a:ext cx="7756525" cy="44958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2" descr="\\s1060\CETEL\Arte Telessaúde\CD banner telessaude\adobe illustrator banner\conta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8150" y="3500438"/>
            <a:ext cx="90932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3048000" y="1628775"/>
            <a:ext cx="60960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Núcleo Técnico Científico Mato Grosso do Sul</a:t>
            </a:r>
          </a:p>
          <a:p>
            <a:pPr algn="ctr">
              <a:defRPr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Coordenação Estadual Telessaúde - CETEL</a:t>
            </a:r>
          </a:p>
          <a:p>
            <a:pPr algn="ctr">
              <a:defRPr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Superintendência Geral de Gestão do Trabalho e Educação na Saúde – SGGTES</a:t>
            </a:r>
          </a:p>
          <a:p>
            <a:pPr algn="ctr">
              <a:defRPr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Secretaria de Estado de Saúde</a:t>
            </a:r>
            <a:r>
              <a:rPr lang="pt-BR" dirty="0">
                <a:latin typeface="Arial" charset="0"/>
              </a:rPr>
              <a:t/>
            </a:r>
            <a:br>
              <a:rPr lang="pt-BR" dirty="0">
                <a:latin typeface="Arial" charset="0"/>
              </a:rPr>
            </a:br>
            <a:endParaRPr lang="pt-BR" dirty="0">
              <a:latin typeface="Arial" charset="0"/>
            </a:endParaRPr>
          </a:p>
        </p:txBody>
      </p:sp>
      <p:sp>
        <p:nvSpPr>
          <p:cNvPr id="39938" name="CaixaDeTexto 1"/>
          <p:cNvSpPr txBox="1">
            <a:spLocks noChangeArrowheads="1"/>
          </p:cNvSpPr>
          <p:nvPr/>
        </p:nvSpPr>
        <p:spPr bwMode="auto">
          <a:xfrm>
            <a:off x="8688288" y="3678123"/>
            <a:ext cx="2251182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pt-BR" altLang="pt-BR" sz="2400" b="1" dirty="0" smtClean="0">
                <a:solidFill>
                  <a:srgbClr val="00B0F0"/>
                </a:solidFill>
                <a:latin typeface="Calibri" pitchFamily="34" charset="0"/>
              </a:rPr>
              <a:t>3345 – 8070</a:t>
            </a:r>
          </a:p>
          <a:p>
            <a:pPr algn="just" eaLnBrk="1" hangingPunct="1"/>
            <a:r>
              <a:rPr lang="pt-BR" altLang="pt-BR" sz="2400" b="1" dirty="0" smtClean="0">
                <a:solidFill>
                  <a:srgbClr val="00B0F0"/>
                </a:solidFill>
                <a:latin typeface="Calibri" pitchFamily="34" charset="0"/>
              </a:rPr>
              <a:t>3345- 8011</a:t>
            </a:r>
            <a:r>
              <a:rPr lang="pt-BR" altLang="pt-BR" sz="2400" b="1" dirty="0">
                <a:solidFill>
                  <a:srgbClr val="00B0F0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112224" y="4037002"/>
            <a:ext cx="62447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altLang="pt-BR" sz="2000" b="1" dirty="0">
                <a:solidFill>
                  <a:srgbClr val="00B0F0"/>
                </a:solidFill>
                <a:latin typeface="Calibri" pitchFamily="34" charset="0"/>
              </a:rPr>
              <a:t>(67)</a:t>
            </a:r>
            <a:endParaRPr lang="pt-BR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7563" y="228600"/>
            <a:ext cx="10871200" cy="990600"/>
          </a:xfrm>
        </p:spPr>
        <p:txBody>
          <a:bodyPr/>
          <a:lstStyle/>
          <a:p>
            <a:pPr algn="ctr">
              <a:defRPr/>
            </a:pPr>
            <a:r>
              <a:rPr lang="pt-BR" b="1" dirty="0">
                <a:solidFill>
                  <a:srgbClr val="022E7A"/>
                </a:solidFill>
                <a:latin typeface="Effra" panose="02000506080000020004" pitchFamily="2" charset="0"/>
              </a:rPr>
              <a:t/>
            </a:r>
            <a:br>
              <a:rPr lang="pt-BR" b="1" dirty="0">
                <a:solidFill>
                  <a:srgbClr val="022E7A"/>
                </a:solidFill>
                <a:latin typeface="Effra" panose="02000506080000020004" pitchFamily="2" charset="0"/>
              </a:rPr>
            </a:b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 que é o Programa Telessaúde Brasil Redes?</a:t>
            </a:r>
            <a:b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267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817563" y="1600200"/>
            <a:ext cx="10871200" cy="4495800"/>
          </a:xfrm>
        </p:spPr>
        <p:txBody>
          <a:bodyPr/>
          <a:lstStyle/>
          <a:p>
            <a:endParaRPr lang="pt-BR" sz="3200">
              <a:solidFill>
                <a:srgbClr val="022E7A"/>
              </a:solidFill>
              <a:latin typeface="Effra"/>
            </a:endParaRPr>
          </a:p>
          <a:p>
            <a:endParaRPr lang="pt-BR" sz="3200">
              <a:solidFill>
                <a:srgbClr val="022E7A"/>
              </a:solidFill>
              <a:latin typeface="Effra"/>
            </a:endParaRPr>
          </a:p>
          <a:p>
            <a:pPr algn="just"/>
            <a:r>
              <a:rPr lang="pt-BR" sz="2800">
                <a:latin typeface="Calibri" pitchFamily="34" charset="0"/>
              </a:rPr>
              <a:t>É uma ação nacional que possibilita o fortalecimento e a melhoria da qualidade do atendimento da atenção básica no Sistema único de Saúde (SUS), integrando Educação Permanente em Saúde (EPS) e apoio assistencial por meio de ferramentas e tecnologias da informação e comunicação (TIC).</a:t>
            </a:r>
          </a:p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7563" y="228600"/>
            <a:ext cx="10871200" cy="990600"/>
          </a:xfrm>
        </p:spPr>
        <p:txBody>
          <a:bodyPr/>
          <a:lstStyle/>
          <a:p>
            <a:pPr algn="ctr"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Tele-educação</a:t>
            </a:r>
          </a:p>
        </p:txBody>
      </p:sp>
      <p:graphicFrame>
        <p:nvGraphicFramePr>
          <p:cNvPr id="4" name="Espaço Reservado para Conteúdo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20367811"/>
              </p:ext>
            </p:extLst>
          </p:nvPr>
        </p:nvGraphicFramePr>
        <p:xfrm>
          <a:off x="817563" y="1600200"/>
          <a:ext cx="4342333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ço Reservado para Texto 11"/>
          <p:cNvSpPr txBox="1">
            <a:spLocks/>
          </p:cNvSpPr>
          <p:nvPr/>
        </p:nvSpPr>
        <p:spPr bwMode="auto">
          <a:xfrm>
            <a:off x="6024563" y="1916113"/>
            <a:ext cx="4824412" cy="576262"/>
          </a:xfrm>
          <a:prstGeom prst="rect">
            <a:avLst/>
          </a:prstGeom>
          <a:solidFill>
            <a:srgbClr val="F79646"/>
          </a:soli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 anchor="b">
            <a:normAutofit/>
          </a:bodyPr>
          <a:lstStyle/>
          <a:p>
            <a:pPr algn="ctr" eaLnBrk="1" hangingPunct="1">
              <a:buClr>
                <a:schemeClr val="accent2"/>
              </a:buClr>
              <a:buSzPct val="60000"/>
              <a:defRPr/>
            </a:pP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Como são feitas as ofertas:</a:t>
            </a:r>
          </a:p>
        </p:txBody>
      </p:sp>
      <p:sp>
        <p:nvSpPr>
          <p:cNvPr id="6" name="Espaço Reservado para Conteúdo 12"/>
          <p:cNvSpPr txBox="1">
            <a:spLocks/>
          </p:cNvSpPr>
          <p:nvPr/>
        </p:nvSpPr>
        <p:spPr bwMode="auto">
          <a:xfrm>
            <a:off x="6024563" y="2492375"/>
            <a:ext cx="4824412" cy="295275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>
            <a:solidFill>
              <a:srgbClr val="F79646">
                <a:lumMod val="20000"/>
                <a:lumOff val="80000"/>
              </a:srgbClr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endParaRPr lang="pt-BR" sz="16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pt-BR" sz="1600" dirty="0">
                <a:solidFill>
                  <a:srgbClr val="000000"/>
                </a:solidFill>
                <a:latin typeface="+mn-lt"/>
              </a:rPr>
              <a:t> Campanhas nacionais;</a:t>
            </a:r>
          </a:p>
          <a:p>
            <a:pPr eaLnBrk="1" hangingPunct="1">
              <a:buClr>
                <a:schemeClr val="accent2"/>
              </a:buClr>
              <a:buSzPct val="60000"/>
              <a:defRPr/>
            </a:pPr>
            <a:endParaRPr lang="pt-BR" sz="16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pt-BR" sz="1600" dirty="0">
                <a:solidFill>
                  <a:srgbClr val="000000"/>
                </a:solidFill>
                <a:latin typeface="+mn-lt"/>
              </a:rPr>
              <a:t> Busca ativa de temas junto aos municípios (emails aos coordenadores municipais de AB);</a:t>
            </a:r>
          </a:p>
          <a:p>
            <a:pPr eaLnBrk="1" hangingPunct="1">
              <a:buClr>
                <a:schemeClr val="accent2"/>
              </a:buClr>
              <a:buSzPct val="60000"/>
              <a:defRPr/>
            </a:pPr>
            <a:endParaRPr lang="pt-BR" sz="16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pt-BR" sz="1600" dirty="0">
                <a:solidFill>
                  <a:srgbClr val="000000"/>
                </a:solidFill>
                <a:latin typeface="+mn-lt"/>
              </a:rPr>
              <a:t> Busca ativa do melhor dia e horário;</a:t>
            </a:r>
          </a:p>
          <a:p>
            <a:pPr eaLnBrk="1" hangingPunct="1">
              <a:buClr>
                <a:schemeClr val="accent2"/>
              </a:buClr>
              <a:buSzPct val="60000"/>
              <a:defRPr/>
            </a:pPr>
            <a:endParaRPr lang="pt-BR" sz="16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pt-BR" sz="1600" dirty="0">
                <a:solidFill>
                  <a:srgbClr val="000000"/>
                </a:solidFill>
                <a:latin typeface="+mn-lt"/>
              </a:rPr>
              <a:t> Demandas das áreas técnicas da SES.</a:t>
            </a:r>
          </a:p>
          <a:p>
            <a:pPr eaLnBrk="1" hangingPunct="1">
              <a:buClr>
                <a:schemeClr val="accent2"/>
              </a:buClr>
              <a:buSzPct val="60000"/>
              <a:defRPr/>
            </a:pPr>
            <a:endParaRPr lang="pt-BR" sz="16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7563" y="228600"/>
            <a:ext cx="10871200" cy="990600"/>
          </a:xfrm>
        </p:spPr>
        <p:txBody>
          <a:bodyPr/>
          <a:lstStyle/>
          <a:p>
            <a:pPr algn="ctr"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Site </a:t>
            </a:r>
            <a:r>
              <a:rPr lang="pt-B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Telessaúde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MS - http://telessaude.saude.ms.gov.br/portal/</a:t>
            </a:r>
          </a:p>
        </p:txBody>
      </p:sp>
      <p:pic>
        <p:nvPicPr>
          <p:cNvPr id="10" name="Espaço Reservado para Conteúdo 9">
            <a:extLst>
              <a:ext uri="{FF2B5EF4-FFF2-40B4-BE49-F238E27FC236}">
                <a16:creationId xmlns="" xmlns:a16="http://schemas.microsoft.com/office/drawing/2014/main" id="{7F8155AE-A74A-4033-94DA-0BC778D51DB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04946" y="1600200"/>
            <a:ext cx="8472597" cy="48531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Calibri" pitchFamily="34" charset="0"/>
              </a:rPr>
              <a:t>Agenda Web aula</a:t>
            </a:r>
          </a:p>
        </p:txBody>
      </p:sp>
      <p:pic>
        <p:nvPicPr>
          <p:cNvPr id="2050" name="Picture 2" descr="a4 odonto onco">
            <a:extLst>
              <a:ext uri="{FF2B5EF4-FFF2-40B4-BE49-F238E27FC236}">
                <a16:creationId xmlns="" xmlns:a16="http://schemas.microsoft.com/office/drawing/2014/main" id="{8ACD244F-830B-42AE-8C11-7E213C6D887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545" y="1600200"/>
            <a:ext cx="3179236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7563" y="228600"/>
            <a:ext cx="10871200" cy="990600"/>
          </a:xfrm>
        </p:spPr>
        <p:txBody>
          <a:bodyPr/>
          <a:lstStyle/>
          <a:p>
            <a:pPr algn="ctr"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Tele-educação</a:t>
            </a:r>
          </a:p>
        </p:txBody>
      </p:sp>
      <p:pic>
        <p:nvPicPr>
          <p:cNvPr id="26627" name="Espaço Reservado para Conteúdo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7088" t="13858" r="38268" b="10919"/>
          <a:stretch>
            <a:fillRect/>
          </a:stretch>
        </p:blipFill>
        <p:spPr>
          <a:xfrm>
            <a:off x="1343025" y="1600200"/>
            <a:ext cx="9001125" cy="44958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Teleconsultoria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t-BR" sz="3200" dirty="0" smtClean="0"/>
              <a:t>CONSULTA / PERGUNTA-RESPOSTA</a:t>
            </a:r>
          </a:p>
          <a:p>
            <a:pPr>
              <a:lnSpc>
                <a:spcPct val="150000"/>
              </a:lnSpc>
            </a:pPr>
            <a:r>
              <a:rPr lang="pt-BR" sz="3200" dirty="0" smtClean="0"/>
              <a:t>Entre profissionais de saúde</a:t>
            </a:r>
          </a:p>
          <a:p>
            <a:pPr>
              <a:lnSpc>
                <a:spcPct val="150000"/>
              </a:lnSpc>
            </a:pPr>
            <a:r>
              <a:rPr lang="pt-BR" sz="3200" dirty="0" smtClean="0"/>
              <a:t>FOCO: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Dúvidas clínicas de pacientes ou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Questões relativas aos processos de trabalho</a:t>
            </a:r>
          </a:p>
          <a:p>
            <a:pPr marL="366713" lvl="1" indent="0">
              <a:lnSpc>
                <a:spcPct val="150000"/>
              </a:lnSpc>
              <a:buNone/>
            </a:pPr>
            <a:endParaRPr lang="pt-BR" sz="1200" dirty="0" smtClean="0"/>
          </a:p>
          <a:p>
            <a:pPr>
              <a:lnSpc>
                <a:spcPct val="150000"/>
              </a:lnSpc>
            </a:pPr>
            <a:r>
              <a:rPr lang="pt-BR" sz="3200" dirty="0" smtClean="0"/>
              <a:t>Respostas baseadas em evidências científicas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419379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Planejamento de Expansão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816864" y="1885528"/>
            <a:ext cx="10871200" cy="449580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b="1" dirty="0" smtClean="0"/>
              <a:t>Ampliação e Reestruturação da Equipe do </a:t>
            </a:r>
            <a:r>
              <a:rPr lang="pt-BR" b="1" dirty="0" err="1" smtClean="0"/>
              <a:t>telessaúde</a:t>
            </a:r>
            <a:r>
              <a:rPr lang="pt-BR" b="1" dirty="0" smtClean="0"/>
              <a:t> Mato Grosso do Sul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b="1" dirty="0" smtClean="0"/>
              <a:t>Capacitação das Equipes de Saúde da Família do estado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b="1" dirty="0" smtClean="0"/>
              <a:t>Associação </a:t>
            </a:r>
            <a:r>
              <a:rPr lang="pt-BR" b="1" dirty="0"/>
              <a:t>ao Sistema de Regulação (</a:t>
            </a:r>
            <a:r>
              <a:rPr lang="pt-BR" b="1" dirty="0" smtClean="0"/>
              <a:t>SISREG)</a:t>
            </a:r>
          </a:p>
        </p:txBody>
      </p:sp>
    </p:spTree>
    <p:extLst>
      <p:ext uri="{BB962C8B-B14F-4D97-AF65-F5344CB8AC3E}">
        <p14:creationId xmlns:p14="http://schemas.microsoft.com/office/powerpoint/2010/main" val="1238380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00" y="260648"/>
            <a:ext cx="10871200" cy="990600"/>
          </a:xfrm>
        </p:spPr>
        <p:txBody>
          <a:bodyPr/>
          <a:lstStyle/>
          <a:p>
            <a:pPr algn="ctr"/>
            <a:r>
              <a:rPr lang="pt-BR" dirty="0" smtClean="0"/>
              <a:t>Em andamento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23392" y="1844824"/>
            <a:ext cx="10751744" cy="4467200"/>
          </a:xfrm>
        </p:spPr>
        <p:txBody>
          <a:bodyPr/>
          <a:lstStyle/>
          <a:p>
            <a:endParaRPr lang="pt-BR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pt-BR" sz="3200" b="1" dirty="0"/>
              <a:t>Edital aberto para </a:t>
            </a:r>
            <a:r>
              <a:rPr lang="pt-BR" sz="3200" b="1" dirty="0" smtClean="0"/>
              <a:t>Credenciamento</a:t>
            </a:r>
          </a:p>
          <a:p>
            <a:endParaRPr lang="pt-BR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pt-BR" sz="5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www.telessaude.ms.gov.br</a:t>
            </a:r>
          </a:p>
        </p:txBody>
      </p:sp>
    </p:spTree>
    <p:extLst>
      <p:ext uri="{BB962C8B-B14F-4D97-AF65-F5344CB8AC3E}">
        <p14:creationId xmlns:p14="http://schemas.microsoft.com/office/powerpoint/2010/main" val="24929124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em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3229</TotalTime>
  <Words>229</Words>
  <Application>Microsoft Office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Calibri</vt:lpstr>
      <vt:lpstr>Effra</vt:lpstr>
      <vt:lpstr>Tw Cen MT</vt:lpstr>
      <vt:lpstr>Wingdings</vt:lpstr>
      <vt:lpstr>Wingdings 2</vt:lpstr>
      <vt:lpstr>Mediano</vt:lpstr>
      <vt:lpstr>Apresentação do PowerPoint</vt:lpstr>
      <vt:lpstr> O que é o Programa Telessaúde Brasil Redes? </vt:lpstr>
      <vt:lpstr>Tele-educação</vt:lpstr>
      <vt:lpstr>Site Telessaúde MS - http://telessaude.saude.ms.gov.br/portal/</vt:lpstr>
      <vt:lpstr>Agenda Web aula</vt:lpstr>
      <vt:lpstr>Tele-educação</vt:lpstr>
      <vt:lpstr>Teleconsultoria</vt:lpstr>
      <vt:lpstr>Planejamento de Expansão</vt:lpstr>
      <vt:lpstr>Em andamento</vt:lpstr>
      <vt:lpstr>Experiência RS: associação com o SISREG</vt:lpstr>
      <vt:lpstr>Indicadores de outros estados - RS</vt:lpstr>
      <vt:lpstr>Apresentação do PowerPoint</vt:lpstr>
    </vt:vector>
  </TitlesOfParts>
  <Company>Premier Hytech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MOTIVAÇÃO</dc:title>
  <dc:creator>edgaro</dc:creator>
  <cp:lastModifiedBy>Lucas Freitas</cp:lastModifiedBy>
  <cp:revision>309</cp:revision>
  <cp:lastPrinted>2014-06-26T05:02:25Z</cp:lastPrinted>
  <dcterms:created xsi:type="dcterms:W3CDTF">2014-06-12T14:37:20Z</dcterms:created>
  <dcterms:modified xsi:type="dcterms:W3CDTF">2018-11-30T15:53:39Z</dcterms:modified>
</cp:coreProperties>
</file>