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8" r:id="rId3"/>
    <p:sldId id="476" r:id="rId4"/>
    <p:sldId id="477" r:id="rId5"/>
    <p:sldId id="298" r:id="rId6"/>
    <p:sldId id="478" r:id="rId7"/>
    <p:sldId id="479" r:id="rId8"/>
    <p:sldId id="480" r:id="rId9"/>
    <p:sldId id="481" r:id="rId10"/>
    <p:sldId id="494" r:id="rId11"/>
    <p:sldId id="483" r:id="rId12"/>
    <p:sldId id="482" r:id="rId13"/>
    <p:sldId id="484" r:id="rId14"/>
    <p:sldId id="485" r:id="rId15"/>
    <p:sldId id="486" r:id="rId16"/>
    <p:sldId id="495" r:id="rId17"/>
    <p:sldId id="496" r:id="rId18"/>
    <p:sldId id="488" r:id="rId19"/>
    <p:sldId id="489" r:id="rId20"/>
    <p:sldId id="490" r:id="rId21"/>
    <p:sldId id="491" r:id="rId22"/>
    <p:sldId id="492" r:id="rId23"/>
    <p:sldId id="497" r:id="rId24"/>
  </p:sldIdLst>
  <p:sldSz cx="12192000" cy="6858000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4" autoAdjust="0"/>
    <p:restoredTop sz="99097" autoAdjust="0"/>
  </p:normalViewPr>
  <p:slideViewPr>
    <p:cSldViewPr snapToGrid="0">
      <p:cViewPr>
        <p:scale>
          <a:sx n="60" d="100"/>
          <a:sy n="60" d="100"/>
        </p:scale>
        <p:origin x="-1692" y="-7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5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jessica.duarte\AppData\Local\Microsoft\Windows\Temporary%20Internet%20Files\Content.Outlook\ZMUGZ2WF\Gr&#225;ficos%20An&#225;lise%20Cobertura%20ESF%20-%20Dirceu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caroline.jose\AppData\Local\Microsoft\Windows\Temporary%20Internet%20Files\Content.Outlook\1PJFWZX1\02.%20Levantamento%20Requalifica%20UBS_Refer&#234;ncia%2022.11.2017_Tabela%20(2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75803942885102E-2"/>
          <c:y val="1.6957908632228968E-2"/>
          <c:w val="0.92155721090066756"/>
          <c:h val="0.83735347720763509"/>
        </c:manualLayout>
      </c:layout>
      <c:lineChart>
        <c:grouping val="standard"/>
        <c:varyColors val="0"/>
        <c:ser>
          <c:idx val="0"/>
          <c:order val="0"/>
          <c:tx>
            <c:strRef>
              <c:f>PORTE_POPULACIONAL!$B$3</c:f>
              <c:strCache>
                <c:ptCount val="1"/>
                <c:pt idx="0">
                  <c:v>Até 10.000 Hab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PORTE_POPULACIONAL!$C$3:$M$3</c:f>
              <c:numCache>
                <c:formatCode>0.0</c:formatCode>
                <c:ptCount val="11"/>
                <c:pt idx="0">
                  <c:v>85.901306374592849</c:v>
                </c:pt>
                <c:pt idx="1">
                  <c:v>87.599788283181368</c:v>
                </c:pt>
                <c:pt idx="2">
                  <c:v>88.696354732261895</c:v>
                </c:pt>
                <c:pt idx="3">
                  <c:v>89.795525267504246</c:v>
                </c:pt>
                <c:pt idx="4">
                  <c:v>90.577000498595552</c:v>
                </c:pt>
                <c:pt idx="5">
                  <c:v>90.549323380816077</c:v>
                </c:pt>
                <c:pt idx="6">
                  <c:v>91.043092791773262</c:v>
                </c:pt>
                <c:pt idx="7">
                  <c:v>93.883123250958974</c:v>
                </c:pt>
                <c:pt idx="8">
                  <c:v>94.861918018957951</c:v>
                </c:pt>
                <c:pt idx="9">
                  <c:v>94.134208510686804</c:v>
                </c:pt>
                <c:pt idx="10">
                  <c:v>94.570960892520844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5F-4197-9576-46005A20ACE6}"/>
            </c:ext>
          </c:extLst>
        </c:ser>
        <c:ser>
          <c:idx val="1"/>
          <c:order val="1"/>
          <c:tx>
            <c:strRef>
              <c:f>PORTE_POPULACIONAL!$B$4</c:f>
              <c:strCache>
                <c:ptCount val="1"/>
                <c:pt idx="0">
                  <c:v>Entre 10.001 e 20.000 Hab</c:v>
                </c:pt>
              </c:strCache>
            </c:strRef>
          </c:tx>
          <c:dLbls>
            <c:dLbl>
              <c:idx val="7"/>
              <c:layout>
                <c:manualLayout>
                  <c:x val="-2.4574628171478659E-2"/>
                  <c:y val="2.3646314992207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5F-4197-9576-46005A20ACE6}"/>
                </c:ext>
              </c:extLst>
            </c:dLbl>
            <c:dLbl>
              <c:idx val="8"/>
              <c:layout>
                <c:manualLayout>
                  <c:x val="-2.4574628171478569E-2"/>
                  <c:y val="2.3646314992207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F-4197-9576-46005A20ACE6}"/>
                </c:ext>
              </c:extLst>
            </c:dLbl>
            <c:dLbl>
              <c:idx val="9"/>
              <c:layout>
                <c:manualLayout>
                  <c:x val="-2.4574628171478569E-2"/>
                  <c:y val="2.3646314992207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F-4197-9576-46005A20ACE6}"/>
                </c:ext>
              </c:extLst>
            </c:dLbl>
            <c:dLbl>
              <c:idx val="10"/>
              <c:layout>
                <c:manualLayout>
                  <c:x val="-2.5844469441319844E-2"/>
                  <c:y val="2.2187119833702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3.0101537307836521E-2"/>
                      <c:h val="4.72926299844153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95F-4197-9576-46005A20ACE6}"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PORTE_POPULACIONAL!$C$4:$M$4</c:f>
              <c:numCache>
                <c:formatCode>0.0</c:formatCode>
                <c:ptCount val="11"/>
                <c:pt idx="0">
                  <c:v>77.124895178850991</c:v>
                </c:pt>
                <c:pt idx="1">
                  <c:v>80.947399461532143</c:v>
                </c:pt>
                <c:pt idx="2">
                  <c:v>83.146970103991947</c:v>
                </c:pt>
                <c:pt idx="3">
                  <c:v>85.471023441467551</c:v>
                </c:pt>
                <c:pt idx="4">
                  <c:v>86.364143538124821</c:v>
                </c:pt>
                <c:pt idx="5">
                  <c:v>86.366568967138903</c:v>
                </c:pt>
                <c:pt idx="6">
                  <c:v>88.558293167795284</c:v>
                </c:pt>
                <c:pt idx="7">
                  <c:v>91.281258685679347</c:v>
                </c:pt>
                <c:pt idx="8">
                  <c:v>92.330430052925692</c:v>
                </c:pt>
                <c:pt idx="9">
                  <c:v>92.021563117151189</c:v>
                </c:pt>
                <c:pt idx="10">
                  <c:v>92.556063030267225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95F-4197-9576-46005A20ACE6}"/>
            </c:ext>
          </c:extLst>
        </c:ser>
        <c:ser>
          <c:idx val="2"/>
          <c:order val="2"/>
          <c:tx>
            <c:strRef>
              <c:f>PORTE_POPULACIONAL!$B$5</c:f>
              <c:strCache>
                <c:ptCount val="1"/>
                <c:pt idx="0">
                  <c:v>Entre 20.001 e 50.000 Hab</c:v>
                </c:pt>
              </c:strCache>
            </c:strRef>
          </c:tx>
          <c:dLbls>
            <c:dLbl>
              <c:idx val="7"/>
              <c:layout>
                <c:manualLayout>
                  <c:x val="-2.3304786901637384E-2"/>
                  <c:y val="-2.9483095626229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5F-4197-9576-46005A20ACE6}"/>
                </c:ext>
              </c:extLst>
            </c:dLbl>
            <c:dLbl>
              <c:idx val="8"/>
              <c:layout>
                <c:manualLayout>
                  <c:x val="-2.4574628171478569E-2"/>
                  <c:y val="-2.9483095626229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F-4197-9576-46005A20ACE6}"/>
                </c:ext>
              </c:extLst>
            </c:dLbl>
            <c:dLbl>
              <c:idx val="9"/>
              <c:layout>
                <c:manualLayout>
                  <c:x val="-2.4574628171478569E-2"/>
                  <c:y val="-3.24014859432398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F-4197-9576-46005A20ACE6}"/>
                </c:ext>
              </c:extLst>
            </c:dLbl>
            <c:dLbl>
              <c:idx val="10"/>
              <c:layout>
                <c:manualLayout>
                  <c:x val="-2.774923134608193E-2"/>
                  <c:y val="-2.36458554031813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3.3911061117360329E-2"/>
                      <c:h val="5.0211020301426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95F-4197-9576-46005A20ACE6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PORTE_POPULACIONAL!$C$5:$M$5</c:f>
              <c:numCache>
                <c:formatCode>0.0</c:formatCode>
                <c:ptCount val="11"/>
                <c:pt idx="0">
                  <c:v>63.554666892459103</c:v>
                </c:pt>
                <c:pt idx="1">
                  <c:v>67.818429076696731</c:v>
                </c:pt>
                <c:pt idx="2">
                  <c:v>69.212520235009407</c:v>
                </c:pt>
                <c:pt idx="3">
                  <c:v>71.171738654581731</c:v>
                </c:pt>
                <c:pt idx="4">
                  <c:v>73.009919293777244</c:v>
                </c:pt>
                <c:pt idx="5">
                  <c:v>73.550468420602456</c:v>
                </c:pt>
                <c:pt idx="6">
                  <c:v>76.218078912032809</c:v>
                </c:pt>
                <c:pt idx="7">
                  <c:v>80.572483199163869</c:v>
                </c:pt>
                <c:pt idx="8">
                  <c:v>82.655889240407589</c:v>
                </c:pt>
                <c:pt idx="9">
                  <c:v>81.772661079987941</c:v>
                </c:pt>
                <c:pt idx="10">
                  <c:v>82.611353321884508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E95F-4197-9576-46005A20ACE6}"/>
            </c:ext>
          </c:extLst>
        </c:ser>
        <c:ser>
          <c:idx val="3"/>
          <c:order val="3"/>
          <c:tx>
            <c:strRef>
              <c:f>PORTE_POPULACIONAL!$B$6</c:f>
              <c:strCache>
                <c:ptCount val="1"/>
                <c:pt idx="0">
                  <c:v>Entre 50.001 e 100.000 Hab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PORTE_POPULACIONAL!$C$6:$M$6</c:f>
              <c:numCache>
                <c:formatCode>0.0</c:formatCode>
                <c:ptCount val="11"/>
                <c:pt idx="0">
                  <c:v>50.158568466794954</c:v>
                </c:pt>
                <c:pt idx="1">
                  <c:v>54.851061440579308</c:v>
                </c:pt>
                <c:pt idx="2">
                  <c:v>55.842955728920018</c:v>
                </c:pt>
                <c:pt idx="3">
                  <c:v>57.034702508680759</c:v>
                </c:pt>
                <c:pt idx="4">
                  <c:v>58.451585366881105</c:v>
                </c:pt>
                <c:pt idx="5">
                  <c:v>59.030975293613558</c:v>
                </c:pt>
                <c:pt idx="6">
                  <c:v>62.351728819920197</c:v>
                </c:pt>
                <c:pt idx="7">
                  <c:v>66.311194164144467</c:v>
                </c:pt>
                <c:pt idx="8">
                  <c:v>68.767928279180865</c:v>
                </c:pt>
                <c:pt idx="9">
                  <c:v>68.526747223433787</c:v>
                </c:pt>
                <c:pt idx="10">
                  <c:v>70.417560227277633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E95F-4197-9576-46005A20ACE6}"/>
            </c:ext>
          </c:extLst>
        </c:ser>
        <c:ser>
          <c:idx val="4"/>
          <c:order val="4"/>
          <c:tx>
            <c:strRef>
              <c:f>PORTE_POPULACIONAL!$B$7</c:f>
              <c:strCache>
                <c:ptCount val="1"/>
                <c:pt idx="0">
                  <c:v>Entre 100.000 e 900.000 Hab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PORTE_POPULACIONAL!$C$7:$M$7</c:f>
              <c:numCache>
                <c:formatCode>0.0</c:formatCode>
                <c:ptCount val="11"/>
                <c:pt idx="0">
                  <c:v>35.651256314893196</c:v>
                </c:pt>
                <c:pt idx="1">
                  <c:v>38.605805513755278</c:v>
                </c:pt>
                <c:pt idx="2">
                  <c:v>38.050519525975922</c:v>
                </c:pt>
                <c:pt idx="3">
                  <c:v>39.596315641467157</c:v>
                </c:pt>
                <c:pt idx="4">
                  <c:v>40.977141349832806</c:v>
                </c:pt>
                <c:pt idx="5">
                  <c:v>42.41795378336132</c:v>
                </c:pt>
                <c:pt idx="6">
                  <c:v>44.263077024928918</c:v>
                </c:pt>
                <c:pt idx="7">
                  <c:v>48.708106875721093</c:v>
                </c:pt>
                <c:pt idx="8">
                  <c:v>50.903858802694359</c:v>
                </c:pt>
                <c:pt idx="9">
                  <c:v>50.597993708738585</c:v>
                </c:pt>
                <c:pt idx="10">
                  <c:v>50.479703023741642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E95F-4197-9576-46005A20ACE6}"/>
            </c:ext>
          </c:extLst>
        </c:ser>
        <c:ser>
          <c:idx val="5"/>
          <c:order val="5"/>
          <c:tx>
            <c:strRef>
              <c:f>PORTE_POPULACIONAL!$B$8</c:f>
              <c:strCache>
                <c:ptCount val="1"/>
                <c:pt idx="0">
                  <c:v>Acima de 900.000 Hab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PORTE_POPULACIONAL!$C$8:$M$8</c:f>
              <c:numCache>
                <c:formatCode>0.0</c:formatCode>
                <c:ptCount val="11"/>
                <c:pt idx="0">
                  <c:v>27.050331266737391</c:v>
                </c:pt>
                <c:pt idx="1">
                  <c:v>27.160747715623735</c:v>
                </c:pt>
                <c:pt idx="2">
                  <c:v>27.951943137823967</c:v>
                </c:pt>
                <c:pt idx="3">
                  <c:v>30.028403591861444</c:v>
                </c:pt>
                <c:pt idx="4">
                  <c:v>33.240349282807486</c:v>
                </c:pt>
                <c:pt idx="5">
                  <c:v>34.741695188963881</c:v>
                </c:pt>
                <c:pt idx="6">
                  <c:v>36.202599893908825</c:v>
                </c:pt>
                <c:pt idx="7">
                  <c:v>39.640968798965453</c:v>
                </c:pt>
                <c:pt idx="8">
                  <c:v>39.517741337818727</c:v>
                </c:pt>
                <c:pt idx="9">
                  <c:v>42.149993902889726</c:v>
                </c:pt>
                <c:pt idx="10">
                  <c:v>42.787133744883313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E95F-4197-9576-46005A20ACE6}"/>
            </c:ext>
          </c:extLst>
        </c:ser>
        <c:ser>
          <c:idx val="6"/>
          <c:order val="6"/>
          <c:tx>
            <c:strRef>
              <c:f>PORTE_POPULACIONAL!$B$9</c:f>
              <c:strCache>
                <c:ptCount val="1"/>
                <c:pt idx="0">
                  <c:v>BRASIL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diamond"/>
            <c:size val="10"/>
            <c:spPr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3704836895388097E-2"/>
                  <c:y val="3.45100803959083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95F-4197-9576-46005A20ACE6}"/>
                </c:ext>
              </c:extLst>
            </c:dLbl>
            <c:dLbl>
              <c:idx val="1"/>
              <c:layout>
                <c:manualLayout>
                  <c:x val="-2.4974678165229382E-2"/>
                  <c:y val="4.034686102992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95F-4197-9576-46005A20ACE6}"/>
                </c:ext>
              </c:extLst>
            </c:dLbl>
            <c:dLbl>
              <c:idx val="2"/>
              <c:layout>
                <c:manualLayout>
                  <c:x val="-2.7514360704911943E-2"/>
                  <c:y val="3.4510080395908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95F-4197-9576-46005A20ACE6}"/>
                </c:ext>
              </c:extLst>
            </c:dLbl>
            <c:dLbl>
              <c:idx val="3"/>
              <c:layout>
                <c:manualLayout>
                  <c:x val="-2.7514360704911846E-2"/>
                  <c:y val="3.742847071291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95F-4197-9576-46005A20ACE6}"/>
                </c:ext>
              </c:extLst>
            </c:dLbl>
            <c:dLbl>
              <c:idx val="4"/>
              <c:layout>
                <c:manualLayout>
                  <c:x val="-2.7514360704911894E-2"/>
                  <c:y val="3.7428470712918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95F-4197-9576-46005A20ACE6}"/>
                </c:ext>
              </c:extLst>
            </c:dLbl>
            <c:dLbl>
              <c:idx val="5"/>
              <c:layout>
                <c:manualLayout>
                  <c:x val="-2.7514360704911894E-2"/>
                  <c:y val="3.45100803959083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95F-4197-9576-46005A20ACE6}"/>
                </c:ext>
              </c:extLst>
            </c:dLbl>
            <c:dLbl>
              <c:idx val="6"/>
              <c:layout>
                <c:manualLayout>
                  <c:x val="-2.7514360704911988E-2"/>
                  <c:y val="3.7428470712919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95F-4197-9576-46005A20ACE6}"/>
                </c:ext>
              </c:extLst>
            </c:dLbl>
            <c:dLbl>
              <c:idx val="7"/>
              <c:layout>
                <c:manualLayout>
                  <c:x val="-2.4974678165229448E-2"/>
                  <c:y val="3.7428470712919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95F-4197-9576-46005A20ACE6}"/>
                </c:ext>
              </c:extLst>
            </c:dLbl>
            <c:dLbl>
              <c:idx val="8"/>
              <c:layout>
                <c:manualLayout>
                  <c:x val="-2.7514360704911894E-2"/>
                  <c:y val="3.45100803959083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95F-4197-9576-46005A20ACE6}"/>
                </c:ext>
              </c:extLst>
            </c:dLbl>
            <c:dLbl>
              <c:idx val="9"/>
              <c:layout>
                <c:manualLayout>
                  <c:x val="-2.7514360704912075E-2"/>
                  <c:y val="3.1591690078897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95F-4197-9576-46005A20ACE6}"/>
                </c:ext>
              </c:extLst>
            </c:dLbl>
            <c:dLbl>
              <c:idx val="10"/>
              <c:layout>
                <c:manualLayout>
                  <c:x val="-2.6244519435070619E-2"/>
                  <c:y val="2.57549094448762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95F-4197-9576-46005A20A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PORTE_POPULACIONAL!$C$2:$M$2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PORTE_POPULACIONAL!$C$9:$M$9</c:f>
              <c:numCache>
                <c:formatCode>0.0</c:formatCode>
                <c:ptCount val="11"/>
                <c:pt idx="0">
                  <c:v>47.975276746235849</c:v>
                </c:pt>
                <c:pt idx="1">
                  <c:v>50.993824563715748</c:v>
                </c:pt>
                <c:pt idx="2">
                  <c:v>51.430296266791323</c:v>
                </c:pt>
                <c:pt idx="3">
                  <c:v>53.019082164992746</c:v>
                </c:pt>
                <c:pt idx="4">
                  <c:v>54.633798052975585</c:v>
                </c:pt>
                <c:pt idx="5">
                  <c:v>55.515060945906832</c:v>
                </c:pt>
                <c:pt idx="6">
                  <c:v>57.457391236173748</c:v>
                </c:pt>
                <c:pt idx="7">
                  <c:v>61.075969656424093</c:v>
                </c:pt>
                <c:pt idx="8">
                  <c:v>62.502844311493874</c:v>
                </c:pt>
                <c:pt idx="9">
                  <c:v>62.627335188687262</c:v>
                </c:pt>
                <c:pt idx="10">
                  <c:v>63.066608161198424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E95F-4197-9576-46005A20AC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221824"/>
        <c:axId val="98755136"/>
      </c:lineChart>
      <c:catAx>
        <c:axId val="17422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pt-BR"/>
          </a:p>
        </c:txPr>
        <c:crossAx val="98755136"/>
        <c:crosses val="autoZero"/>
        <c:auto val="1"/>
        <c:lblAlgn val="ctr"/>
        <c:lblOffset val="100"/>
        <c:noMultiLvlLbl val="0"/>
      </c:catAx>
      <c:valAx>
        <c:axId val="98755136"/>
        <c:scaling>
          <c:orientation val="minMax"/>
          <c:min val="2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Cobertura</a:t>
                </a:r>
                <a:r>
                  <a:rPr lang="pt-BR" baseline="0"/>
                  <a:t> %</a:t>
                </a:r>
                <a:endParaRPr lang="pt-BR"/>
              </a:p>
            </c:rich>
          </c:tx>
          <c:layout/>
          <c:overlay val="0"/>
        </c:title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pt-BR"/>
          </a:p>
        </c:txPr>
        <c:crossAx val="174221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2125754820950756E-2"/>
          <c:y val="0.90829018361086167"/>
          <c:w val="0.96311426879238216"/>
          <c:h val="9.1709816389138471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892047761075466E-2"/>
          <c:y val="6.0428726250611166E-2"/>
          <c:w val="0.88872589543383984"/>
          <c:h val="0.8803526320718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Plan1!$H$5</c:f>
              <c:strCache>
                <c:ptCount val="1"/>
                <c:pt idx="0">
                  <c:v>ESB</c:v>
                </c:pt>
              </c:strCache>
            </c:strRef>
          </c:tx>
          <c:spPr>
            <a:solidFill>
              <a:srgbClr val="FF66CC"/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9.6194349952668061E-3"/>
                  <c:y val="6.237729275326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3C-4076-BCA7-C1B15B798AEF}"/>
                </c:ext>
              </c:extLst>
            </c:dLbl>
            <c:dLbl>
              <c:idx val="1"/>
              <c:layout>
                <c:manualLayout>
                  <c:x val="-1.0288208717549902E-2"/>
                  <c:y val="-5.92592592592598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3C-4076-BCA7-C1B15B798AEF}"/>
                </c:ext>
              </c:extLst>
            </c:dLbl>
            <c:dLbl>
              <c:idx val="2"/>
              <c:layout>
                <c:manualLayout>
                  <c:x val="-1.4697441025071313E-2"/>
                  <c:y val="-1.1851851851851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3C-4076-BCA7-C1B15B798AEF}"/>
                </c:ext>
              </c:extLst>
            </c:dLbl>
            <c:dLbl>
              <c:idx val="3"/>
              <c:layout>
                <c:manualLayout>
                  <c:x val="-1.763692923008555E-2"/>
                  <c:y val="-5.43203601408853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3C-4076-BCA7-C1B15B798AEF}"/>
                </c:ext>
              </c:extLst>
            </c:dLbl>
            <c:dLbl>
              <c:idx val="4"/>
              <c:layout>
                <c:manualLayout>
                  <c:x val="-1.3227660261440392E-2"/>
                  <c:y val="1.0604619898483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3C-4076-BCA7-C1B15B798AEF}"/>
                </c:ext>
              </c:extLst>
            </c:dLbl>
            <c:dLbl>
              <c:idx val="5"/>
              <c:layout>
                <c:manualLayout>
                  <c:x val="-8.8184646150427752E-3"/>
                  <c:y val="-3.5555555555555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3C-4076-BCA7-C1B15B798AEF}"/>
                </c:ext>
              </c:extLst>
            </c:dLbl>
            <c:dLbl>
              <c:idx val="6"/>
              <c:layout>
                <c:manualLayout>
                  <c:x val="-1.3227696922564263E-2"/>
                  <c:y val="-8.8888888888888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3C-4076-BCA7-C1B15B798AEF}"/>
                </c:ext>
              </c:extLst>
            </c:dLbl>
            <c:dLbl>
              <c:idx val="7"/>
              <c:layout>
                <c:manualLayout>
                  <c:x val="-1.7636929230085658E-2"/>
                  <c:y val="-1.7777777777777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3C-4076-BCA7-C1B15B798AEF}"/>
                </c:ext>
              </c:extLst>
            </c:dLbl>
            <c:dLbl>
              <c:idx val="8"/>
              <c:layout>
                <c:manualLayout>
                  <c:x val="-1.3227696922564158E-2"/>
                  <c:y val="-5.92592592592592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3C-4076-BCA7-C1B15B798AEF}"/>
                </c:ext>
              </c:extLst>
            </c:dLbl>
            <c:dLbl>
              <c:idx val="9"/>
              <c:layout>
                <c:manualLayout>
                  <c:x val="-8.8184646150428845E-3"/>
                  <c:y val="-8.8888888888889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3C-4076-BCA7-C1B15B798AEF}"/>
                </c:ext>
              </c:extLst>
            </c:dLbl>
            <c:dLbl>
              <c:idx val="10"/>
              <c:layout>
                <c:manualLayout>
                  <c:x val="-1.1757952820057031E-2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25905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3C-4076-BCA7-C1B15B798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Plan1!$G$6:$G$16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Plan1!$H$6:$H$16</c:f>
              <c:numCache>
                <c:formatCode>General</c:formatCode>
                <c:ptCount val="11"/>
                <c:pt idx="0">
                  <c:v>17508</c:v>
                </c:pt>
                <c:pt idx="1">
                  <c:v>19280</c:v>
                </c:pt>
                <c:pt idx="2">
                  <c:v>20626</c:v>
                </c:pt>
                <c:pt idx="3">
                  <c:v>21999</c:v>
                </c:pt>
                <c:pt idx="4">
                  <c:v>23075</c:v>
                </c:pt>
                <c:pt idx="5">
                  <c:v>23644</c:v>
                </c:pt>
                <c:pt idx="6">
                  <c:v>24179</c:v>
                </c:pt>
                <c:pt idx="7">
                  <c:v>25362</c:v>
                </c:pt>
                <c:pt idx="8">
                  <c:v>25945</c:v>
                </c:pt>
                <c:pt idx="9">
                  <c:v>25887</c:v>
                </c:pt>
                <c:pt idx="10">
                  <c:v>25590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83C-4076-BCA7-C1B15B798AEF}"/>
            </c:ext>
          </c:extLst>
        </c:ser>
        <c:ser>
          <c:idx val="1"/>
          <c:order val="1"/>
          <c:tx>
            <c:strRef>
              <c:f>Plan1!$I$5</c:f>
              <c:strCache>
                <c:ptCount val="1"/>
                <c:pt idx="0">
                  <c:v>ESF</c:v>
                </c:pt>
              </c:strCache>
            </c:strRef>
          </c:tx>
          <c:spPr>
            <a:solidFill>
              <a:srgbClr val="4472C4">
                <a:lumMod val="75000"/>
              </a:srgbClr>
            </a:solidFill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0"/>
                  <c:y val="1.3255774873104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83C-4076-BCA7-C1B15B798AEF}"/>
                </c:ext>
              </c:extLst>
            </c:dLbl>
            <c:dLbl>
              <c:idx val="4"/>
              <c:layout>
                <c:manualLayout>
                  <c:x val="0"/>
                  <c:y val="1.0604619898483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3C-4076-BCA7-C1B15B798AEF}"/>
                </c:ext>
              </c:extLst>
            </c:dLbl>
            <c:dLbl>
              <c:idx val="5"/>
              <c:layout>
                <c:manualLayout>
                  <c:x val="0"/>
                  <c:y val="-1.0604619898483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3C-4076-BCA7-C1B15B798AEF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42119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3C-4076-BCA7-C1B15B798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Plan1!$G$6:$G$16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Plan1!$I$6:$I$16</c:f>
              <c:numCache>
                <c:formatCode>General</c:formatCode>
                <c:ptCount val="11"/>
                <c:pt idx="0">
                  <c:v>28195</c:v>
                </c:pt>
                <c:pt idx="1">
                  <c:v>29769</c:v>
                </c:pt>
                <c:pt idx="2">
                  <c:v>30898</c:v>
                </c:pt>
                <c:pt idx="3">
                  <c:v>32243</c:v>
                </c:pt>
                <c:pt idx="4">
                  <c:v>33143</c:v>
                </c:pt>
                <c:pt idx="5">
                  <c:v>34065</c:v>
                </c:pt>
                <c:pt idx="6">
                  <c:v>35723</c:v>
                </c:pt>
                <c:pt idx="7">
                  <c:v>39545</c:v>
                </c:pt>
                <c:pt idx="8">
                  <c:v>40914</c:v>
                </c:pt>
                <c:pt idx="9">
                  <c:v>41252</c:v>
                </c:pt>
                <c:pt idx="10">
                  <c:v>41619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C83C-4076-BCA7-C1B15B798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198080"/>
        <c:axId val="152849216"/>
      </c:barChart>
      <c:catAx>
        <c:axId val="18519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pt-BR"/>
          </a:p>
        </c:txPr>
        <c:crossAx val="152849216"/>
        <c:crosses val="autoZero"/>
        <c:auto val="1"/>
        <c:lblAlgn val="ctr"/>
        <c:lblOffset val="100"/>
        <c:noMultiLvlLbl val="0"/>
      </c:catAx>
      <c:valAx>
        <c:axId val="15284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519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3679168236901766"/>
          <c:y val="0.40353709999133675"/>
          <c:w val="6.3208324963296481E-2"/>
          <c:h val="0.18715800524934384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>
              <a:defRPr/>
            </a:pPr>
            <a:r>
              <a:rPr lang="en-US"/>
              <a:t>Percentual de cumprimento dos padrões essenciais pelas correspondentes as ações das equips de  AB</a:t>
            </a:r>
          </a:p>
        </c:rich>
      </c:tx>
      <c:layout>
        <c:manualLayout>
          <c:xMode val="edge"/>
          <c:yMode val="edge"/>
          <c:x val="0.11843980371957567"/>
          <c:y val="1.096524591789701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6042575651421397"/>
          <c:y val="0.10962451076183102"/>
          <c:w val="0.4708914376729828"/>
          <c:h val="0.87924642523810259"/>
        </c:manualLayout>
      </c:layout>
      <c:barChart>
        <c:barDir val="bar"/>
        <c:grouping val="clustered"/>
        <c:varyColors val="0"/>
        <c:ser>
          <c:idx val="11"/>
          <c:order val="0"/>
          <c:tx>
            <c:strRef>
              <c:f>Planilha1!$A$13</c:f>
              <c:strCache>
                <c:ptCount val="1"/>
                <c:pt idx="0">
                  <c:v>MS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Planilha1!$B$1:$U$1</c:f>
              <c:strCache>
                <c:ptCount val="4"/>
                <c:pt idx="0">
                  <c:v>Realiza retirada de pontos</c:v>
                </c:pt>
                <c:pt idx="1">
                  <c:v>Realiza consulta de pré-natal</c:v>
                </c:pt>
                <c:pt idx="2">
                  <c:v>Realiza consulta para pessoas com hipertensão</c:v>
                </c:pt>
                <c:pt idx="3">
                  <c:v>Realiza consulta para pessoas com diabetes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Planilha1!$B$13:$U$13</c:f>
              <c:numCache>
                <c:formatCode>0.0%</c:formatCode>
                <c:ptCount val="4"/>
                <c:pt idx="0">
                  <c:v>0.97035573122529639</c:v>
                </c:pt>
                <c:pt idx="1">
                  <c:v>0.95454545454545459</c:v>
                </c:pt>
                <c:pt idx="2">
                  <c:v>0.97233201581027673</c:v>
                </c:pt>
                <c:pt idx="3">
                  <c:v>0.97233201581027673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E-026A-47D7-999E-613E76F2E15A}"/>
            </c:ext>
          </c:extLst>
        </c:ser>
        <c:ser>
          <c:idx val="27"/>
          <c:order val="1"/>
          <c:tx>
            <c:strRef>
              <c:f>Planilha1!$A$29</c:f>
              <c:strCache>
                <c:ptCount val="1"/>
                <c:pt idx="0">
                  <c:v>Centro-Oeste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Planilha1!$B$1:$U$1</c:f>
              <c:strCache>
                <c:ptCount val="4"/>
                <c:pt idx="0">
                  <c:v>Realiza retirada de pontos</c:v>
                </c:pt>
                <c:pt idx="1">
                  <c:v>Realiza consulta de pré-natal</c:v>
                </c:pt>
                <c:pt idx="2">
                  <c:v>Realiza consulta para pessoas com hipertensão</c:v>
                </c:pt>
                <c:pt idx="3">
                  <c:v>Realiza consulta para pessoas com diabetes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Planilha1!$B$29:$U$29</c:f>
              <c:numCache>
                <c:formatCode>0.0%</c:formatCode>
                <c:ptCount val="4"/>
                <c:pt idx="0">
                  <c:v>0.97466777408637872</c:v>
                </c:pt>
                <c:pt idx="1">
                  <c:v>0.95058139534883723</c:v>
                </c:pt>
                <c:pt idx="2">
                  <c:v>0.98671096345514953</c:v>
                </c:pt>
                <c:pt idx="3">
                  <c:v>0.98629568106312293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1D-026A-47D7-999E-613E76F2E1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5446016"/>
        <c:axId val="98701824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Planilha1!$A$2</c15:sqref>
                        </c15:formulaRef>
                      </c:ext>
                    </c:extLst>
                    <c:strCache>
                      <c:ptCount val="1"/>
                      <c:pt idx="0">
                        <c:v>AC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Planilha1!$B$2:$U$2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0.93989071038251371</c:v>
                      </c:pt>
                      <c:pt idx="1">
                        <c:v>0.86885245901639341</c:v>
                      </c:pt>
                      <c:pt idx="2">
                        <c:v>0.95628415300546443</c:v>
                      </c:pt>
                      <c:pt idx="3">
                        <c:v>0.95628415300546443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26A-47D7-999E-613E76F2E15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</c15:sqref>
                        </c15:formulaRef>
                      </c:ext>
                    </c:extLst>
                    <c:strCache>
                      <c:ptCount val="1"/>
                      <c:pt idx="0">
                        <c:v>AL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Planilha1!$B$3:$U$3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0.97280593325092712</c:v>
                      </c:pt>
                      <c:pt idx="1">
                        <c:v>0.94808405438813348</c:v>
                      </c:pt>
                      <c:pt idx="2">
                        <c:v>0.98269468479604449</c:v>
                      </c:pt>
                      <c:pt idx="3">
                        <c:v>0.98269468479604449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26A-47D7-999E-613E76F2E15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Planilha1!$A$4</c15:sqref>
                        </c15:formulaRef>
                      </c:ext>
                    </c:extLst>
                    <c:strCache>
                      <c:ptCount val="1"/>
                      <c:pt idx="0">
                        <c:v>AM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Planilha1!$B$4:$U$4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0.93199381761978362</c:v>
                      </c:pt>
                      <c:pt idx="1">
                        <c:v>0.91653786707882534</c:v>
                      </c:pt>
                      <c:pt idx="2">
                        <c:v>0.95981452859350846</c:v>
                      </c:pt>
                      <c:pt idx="3">
                        <c:v>0.95981452859350846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26A-47D7-999E-613E76F2E15A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Planilha1!$A$5</c15:sqref>
                        </c15:formulaRef>
                      </c:ext>
                    </c:extLst>
                    <c:strCache>
                      <c:ptCount val="1"/>
                      <c:pt idx="0">
                        <c:v>AP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Planilha1!$B$5:$U$5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0.95683453237410077</c:v>
                      </c:pt>
                      <c:pt idx="1">
                        <c:v>0.97841726618705038</c:v>
                      </c:pt>
                      <c:pt idx="2">
                        <c:v>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26A-47D7-999E-613E76F2E15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Planilha1!$A$6</c15:sqref>
                        </c15:formulaRef>
                      </c:ext>
                    </c:extLst>
                    <c:strCache>
                      <c:ptCount val="1"/>
                      <c:pt idx="0">
                        <c:v>BA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Planilha1!$B$6:$U$6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0.95743329097839902</c:v>
                      </c:pt>
                      <c:pt idx="1">
                        <c:v>0.95203303684879292</c:v>
                      </c:pt>
                      <c:pt idx="2">
                        <c:v>0.96442185514612455</c:v>
                      </c:pt>
                      <c:pt idx="3">
                        <c:v>0.96442185514612455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26A-47D7-999E-613E76F2E15A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Planilha1!$A$7</c15:sqref>
                        </c15:formulaRef>
                      </c:ext>
                    </c:extLst>
                    <c:strCache>
                      <c:ptCount val="1"/>
                      <c:pt idx="0">
                        <c:v>CE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Planilha1!$B$7:$U$7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0.87165082108902336</c:v>
                      </c:pt>
                      <c:pt idx="1">
                        <c:v>0.86819360414866031</c:v>
                      </c:pt>
                      <c:pt idx="2">
                        <c:v>0.87856525496974935</c:v>
                      </c:pt>
                      <c:pt idx="3">
                        <c:v>0.87813310285220403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26A-47D7-999E-613E76F2E15A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Planilha1!$A$8</c15:sqref>
                        </c15:formulaRef>
                      </c:ext>
                    </c:extLst>
                    <c:strCache>
                      <c:ptCount val="1"/>
                      <c:pt idx="0">
                        <c:v>DF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Planilha1!$B$8:$U$8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0.90384615384615385</c:v>
                      </c:pt>
                      <c:pt idx="1">
                        <c:v>0.88461538461538458</c:v>
                      </c:pt>
                      <c:pt idx="2">
                        <c:v>0.91346153846153844</c:v>
                      </c:pt>
                      <c:pt idx="3">
                        <c:v>0.91346153846153844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26A-47D7-999E-613E76F2E15A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Planilha1!$A$9</c15:sqref>
                        </c15:formulaRef>
                      </c:ext>
                    </c:extLst>
                    <c:strCache>
                      <c:ptCount val="1"/>
                      <c:pt idx="0">
                        <c:v>ES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Planilha1!$B$9:$U$9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0.91976225854383353</c:v>
                      </c:pt>
                      <c:pt idx="1">
                        <c:v>0.90787518573551262</c:v>
                      </c:pt>
                      <c:pt idx="2">
                        <c:v>0.94650817236255569</c:v>
                      </c:pt>
                      <c:pt idx="3">
                        <c:v>0.94502228826151558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26A-47D7-999E-613E76F2E15A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Planilha1!$A$10</c15:sqref>
                        </c15:formulaRef>
                      </c:ext>
                    </c:extLst>
                    <c:strCache>
                      <c:ptCount val="1"/>
                      <c:pt idx="0">
                        <c:v>GO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Planilha1!$B$10:$U$10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0.97697620874904068</c:v>
                      </c:pt>
                      <c:pt idx="1">
                        <c:v>0.95011511895625478</c:v>
                      </c:pt>
                      <c:pt idx="2">
                        <c:v>0.99539524174980809</c:v>
                      </c:pt>
                      <c:pt idx="3">
                        <c:v>0.99462778204144286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26A-47D7-999E-613E76F2E15A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Planilha1!$A$11</c15:sqref>
                        </c15:formulaRef>
                      </c:ext>
                    </c:extLst>
                    <c:strCache>
                      <c:ptCount val="1"/>
                      <c:pt idx="0">
                        <c:v>MA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Planilha1!$B$11:$U$11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0.92211055276381915</c:v>
                      </c:pt>
                      <c:pt idx="1">
                        <c:v>0.9120603015075377</c:v>
                      </c:pt>
                      <c:pt idx="2">
                        <c:v>0.97487437185929648</c:v>
                      </c:pt>
                      <c:pt idx="3">
                        <c:v>0.97424623115577891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6A-47D7-999E-613E76F2E15A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Planilha1!$A$12</c15:sqref>
                        </c15:formulaRef>
                      </c:ext>
                    </c:extLst>
                    <c:strCache>
                      <c:ptCount val="1"/>
                      <c:pt idx="0">
                        <c:v>MG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Planilha1!$B$12:$U$12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0.93792551061273532</c:v>
                      </c:pt>
                      <c:pt idx="1">
                        <c:v>0.89167000400480578</c:v>
                      </c:pt>
                      <c:pt idx="2">
                        <c:v>0.95174209050861036</c:v>
                      </c:pt>
                      <c:pt idx="3">
                        <c:v>0.95174209050861036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026A-47D7-999E-613E76F2E15A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Planilha1!$A$14</c15:sqref>
                        </c15:formulaRef>
                      </c:ext>
                    </c:extLst>
                    <c:strCache>
                      <c:ptCount val="1"/>
                      <c:pt idx="0">
                        <c:v>MT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Planilha1!$B$14:$U$14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0.98787878787878791</c:v>
                      </c:pt>
                      <c:pt idx="1">
                        <c:v>0.96161616161616159</c:v>
                      </c:pt>
                      <c:pt idx="2">
                        <c:v>0.9939393939393939</c:v>
                      </c:pt>
                      <c:pt idx="3">
                        <c:v>0.9939393939393939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026A-47D7-999E-613E76F2E15A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Planilha1!$A$15</c15:sqref>
                        </c15:formulaRef>
                      </c:ext>
                    </c:extLst>
                    <c:strCache>
                      <c:ptCount val="1"/>
                      <c:pt idx="0">
                        <c:v>PA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Planilha1!$B$15:$U$15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0.9000908265213442</c:v>
                      </c:pt>
                      <c:pt idx="1">
                        <c:v>0.94368755676657579</c:v>
                      </c:pt>
                      <c:pt idx="2">
                        <c:v>0.96911898274296093</c:v>
                      </c:pt>
                      <c:pt idx="3">
                        <c:v>0.96911898274296093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026A-47D7-999E-613E76F2E15A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Planilha1!$A$16</c15:sqref>
                        </c15:formulaRef>
                      </c:ext>
                    </c:extLst>
                    <c:strCache>
                      <c:ptCount val="1"/>
                      <c:pt idx="0">
                        <c:v>PB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Planilha1!$B$16:$U$16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0.97727272727272729</c:v>
                      </c:pt>
                      <c:pt idx="1">
                        <c:v>0.99350649350649356</c:v>
                      </c:pt>
                      <c:pt idx="2">
                        <c:v>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026A-47D7-999E-613E76F2E15A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Planilha1!$A$17</c15:sqref>
                        </c15:formulaRef>
                      </c:ext>
                    </c:extLst>
                    <c:strCache>
                      <c:ptCount val="1"/>
                      <c:pt idx="0">
                        <c:v>PE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Planilha1!$B$17:$U$17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0.93200190204469802</c:v>
                      </c:pt>
                      <c:pt idx="1">
                        <c:v>0.92201616737993342</c:v>
                      </c:pt>
                      <c:pt idx="2">
                        <c:v>0.93437945791726107</c:v>
                      </c:pt>
                      <c:pt idx="3">
                        <c:v>0.93342843556823585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026A-47D7-999E-613E76F2E15A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Planilha1!$A$18</c15:sqref>
                        </c15:formulaRef>
                      </c:ext>
                    </c:extLst>
                    <c:strCache>
                      <c:ptCount val="1"/>
                      <c:pt idx="0">
                        <c:v>PI</c:v>
                      </c:pt>
                    </c:strCache>
                  </c:strRef>
                </c:tx>
                <c:spPr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Planilha1!$B$18:$U$18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0.97398843930635837</c:v>
                      </c:pt>
                      <c:pt idx="1">
                        <c:v>0.94219653179190754</c:v>
                      </c:pt>
                      <c:pt idx="2">
                        <c:v>0.99229287090558771</c:v>
                      </c:pt>
                      <c:pt idx="3">
                        <c:v>0.99229287090558771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026A-47D7-999E-613E76F2E15A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Planilha1!$A$19</c15:sqref>
                        </c15:formulaRef>
                      </c:ext>
                    </c:extLst>
                    <c:strCache>
                      <c:ptCount val="1"/>
                      <c:pt idx="0">
                        <c:v>PR</c:v>
                      </c:pt>
                    </c:strCache>
                  </c:strRef>
                </c:tx>
                <c:spPr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Planilha1!$B$19:$U$19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0.92589027911453325</c:v>
                      </c:pt>
                      <c:pt idx="1">
                        <c:v>0.87006737247353227</c:v>
                      </c:pt>
                      <c:pt idx="2">
                        <c:v>0.93936477382098171</c:v>
                      </c:pt>
                      <c:pt idx="3">
                        <c:v>0.93936477382098171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026A-47D7-999E-613E76F2E15A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Planilha1!$A$20</c15:sqref>
                        </c15:formulaRef>
                      </c:ext>
                    </c:extLst>
                    <c:strCache>
                      <c:ptCount val="1"/>
                      <c:pt idx="0">
                        <c:v>RJ</c:v>
                      </c:pt>
                    </c:strCache>
                  </c:strRef>
                </c:tx>
                <c:spPr>
                  <a:solidFill>
                    <a:schemeClr val="accent1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Planilha1!$B$20:$U$20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0.91502969392416633</c:v>
                      </c:pt>
                      <c:pt idx="1">
                        <c:v>0.92233896756509826</c:v>
                      </c:pt>
                      <c:pt idx="2">
                        <c:v>0.96665143901324802</c:v>
                      </c:pt>
                      <c:pt idx="3">
                        <c:v>0.96665143901324802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026A-47D7-999E-613E76F2E15A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Planilha1!$A$21</c15:sqref>
                        </c15:formulaRef>
                      </c:ext>
                    </c:extLst>
                    <c:strCache>
                      <c:ptCount val="1"/>
                      <c:pt idx="0">
                        <c:v>RN</c:v>
                      </c:pt>
                    </c:strCache>
                  </c:strRef>
                </c:tx>
                <c:spPr>
                  <a:solidFill>
                    <a:schemeClr val="accent3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Planilha1!$B$21:$U$21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0.9873170731707317</c:v>
                      </c:pt>
                      <c:pt idx="1">
                        <c:v>0.99024390243902438</c:v>
                      </c:pt>
                      <c:pt idx="2">
                        <c:v>1</c:v>
                      </c:pt>
                      <c:pt idx="3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026A-47D7-999E-613E76F2E15A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Planilha1!$A$22</c15:sqref>
                        </c15:formulaRef>
                      </c:ext>
                    </c:extLst>
                    <c:strCache>
                      <c:ptCount val="1"/>
                      <c:pt idx="0">
                        <c:v>RO</c:v>
                      </c:pt>
                    </c:strCache>
                  </c:strRef>
                </c:tx>
                <c:spPr>
                  <a:solidFill>
                    <a:schemeClr val="accent5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Planilha1!$B$22:$U$22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0.74712643678160917</c:v>
                      </c:pt>
                      <c:pt idx="1">
                        <c:v>0.80172413793103448</c:v>
                      </c:pt>
                      <c:pt idx="2">
                        <c:v>0.82471264367816088</c:v>
                      </c:pt>
                      <c:pt idx="3">
                        <c:v>0.82471264367816088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026A-47D7-999E-613E76F2E15A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Planilha1!$A$23</c15:sqref>
                        </c15:formulaRef>
                      </c:ext>
                    </c:extLst>
                    <c:strCache>
                      <c:ptCount val="1"/>
                      <c:pt idx="0">
                        <c:v>RR</c:v>
                      </c:pt>
                    </c:strCache>
                  </c:strRef>
                </c:tx>
                <c:spPr>
                  <a:solidFill>
                    <a:schemeClr val="accent1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Planilha1!$B$23:$U$23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0.91304347826086951</c:v>
                      </c:pt>
                      <c:pt idx="1">
                        <c:v>0.88695652173913042</c:v>
                      </c:pt>
                      <c:pt idx="2">
                        <c:v>0.9826086956521739</c:v>
                      </c:pt>
                      <c:pt idx="3">
                        <c:v>0.9826086956521739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026A-47D7-999E-613E76F2E15A}"/>
                  </c:ext>
                </c:extLst>
              </c15:ser>
            </c15:filteredBarSeries>
            <c15:filteredBar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Planilha1!$A$24</c15:sqref>
                        </c15:formulaRef>
                      </c:ext>
                    </c:extLst>
                    <c:strCache>
                      <c:ptCount val="1"/>
                      <c:pt idx="0">
                        <c:v>RS</c:v>
                      </c:pt>
                    </c:strCache>
                  </c:strRef>
                </c:tx>
                <c:spPr>
                  <a:solidFill>
                    <a:schemeClr val="accent3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Planilha1!$B$24:$U$24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0.97682709447415328</c:v>
                      </c:pt>
                      <c:pt idx="1">
                        <c:v>0.90849673202614378</c:v>
                      </c:pt>
                      <c:pt idx="2">
                        <c:v>0.9851455733808675</c:v>
                      </c:pt>
                      <c:pt idx="3">
                        <c:v>0.9851455733808675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026A-47D7-999E-613E76F2E15A}"/>
                  </c:ext>
                </c:extLst>
              </c15:ser>
            </c15:filteredBarSeries>
            <c15:filteredBarSeries>
              <c15:ser>
                <c:idx val="23"/>
                <c:order val="2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Planilha1!$A$25</c15:sqref>
                        </c15:formulaRef>
                      </c:ext>
                    </c:extLst>
                    <c:strCache>
                      <c:ptCount val="1"/>
                      <c:pt idx="0">
                        <c:v>SC</c:v>
                      </c:pt>
                    </c:strCache>
                  </c:strRef>
                </c:tx>
                <c:spPr>
                  <a:solidFill>
                    <a:schemeClr val="accent5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Planilha1!$B$25:$U$25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0.98177247014456315</c:v>
                      </c:pt>
                      <c:pt idx="1">
                        <c:v>0.96920175989943436</c:v>
                      </c:pt>
                      <c:pt idx="2">
                        <c:v>0.98491514770584543</c:v>
                      </c:pt>
                      <c:pt idx="3">
                        <c:v>0.98491514770584543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026A-47D7-999E-613E76F2E15A}"/>
                  </c:ext>
                </c:extLst>
              </c15:ser>
            </c15:filteredBarSeries>
            <c15:filteredBarSeries>
              <c15:ser>
                <c:idx val="24"/>
                <c:order val="2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Planilha1!$A$26</c15:sqref>
                        </c15:formulaRef>
                      </c:ext>
                    </c:extLst>
                    <c:strCache>
                      <c:ptCount val="1"/>
                      <c:pt idx="0">
                        <c:v>SE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Planilha1!$B$26:$U$26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0.92333333333333334</c:v>
                      </c:pt>
                      <c:pt idx="1">
                        <c:v>0.89500000000000002</c:v>
                      </c:pt>
                      <c:pt idx="2">
                        <c:v>0.92666666666666664</c:v>
                      </c:pt>
                      <c:pt idx="3">
                        <c:v>0.92500000000000004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026A-47D7-999E-613E76F2E15A}"/>
                  </c:ext>
                </c:extLst>
              </c15:ser>
            </c15:filteredBarSeries>
            <c15:filteredBarSeries>
              <c15:ser>
                <c:idx val="25"/>
                <c:order val="2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Planilha1!$A$27</c15:sqref>
                        </c15:formulaRef>
                      </c:ext>
                    </c:extLst>
                    <c:strCache>
                      <c:ptCount val="1"/>
                      <c:pt idx="0">
                        <c:v>SP</c:v>
                      </c:pt>
                    </c:strCache>
                  </c:strRef>
                </c:tx>
                <c:spPr>
                  <a:solidFill>
                    <a:schemeClr val="accent3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Planilha1!$B$27:$U$27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0.94696029776674939</c:v>
                      </c:pt>
                      <c:pt idx="1">
                        <c:v>0.89888337468982626</c:v>
                      </c:pt>
                      <c:pt idx="2">
                        <c:v>0.95564516129032262</c:v>
                      </c:pt>
                      <c:pt idx="3">
                        <c:v>0.95533498759305213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026A-47D7-999E-613E76F2E15A}"/>
                  </c:ext>
                </c:extLst>
              </c15:ser>
            </c15:filteredBarSeries>
            <c15:filteredBarSeries>
              <c15:ser>
                <c:idx val="26"/>
                <c:order val="2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Planilha1!$A$28</c15:sqref>
                        </c15:formulaRef>
                      </c:ext>
                    </c:extLst>
                    <c:strCache>
                      <c:ptCount val="1"/>
                      <c:pt idx="0">
                        <c:v>TO</c:v>
                      </c:pt>
                    </c:strCache>
                  </c:strRef>
                </c:tx>
                <c:spPr>
                  <a:solidFill>
                    <a:schemeClr val="accent5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Planilha1!$B$28:$U$28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0.94181034482758619</c:v>
                      </c:pt>
                      <c:pt idx="1">
                        <c:v>0.94396551724137934</c:v>
                      </c:pt>
                      <c:pt idx="2">
                        <c:v>0.97413793103448276</c:v>
                      </c:pt>
                      <c:pt idx="3">
                        <c:v>0.97413793103448276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026A-47D7-999E-613E76F2E15A}"/>
                  </c:ext>
                </c:extLst>
              </c15:ser>
            </c15:filteredBarSeries>
            <c15:filteredBarSeries>
              <c15:ser>
                <c:idx val="28"/>
                <c:order val="2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Planilha1!$A$30</c15:sqref>
                        </c15:formulaRef>
                      </c:ext>
                    </c:extLst>
                    <c:strCache>
                      <c:ptCount val="1"/>
                      <c:pt idx="0">
                        <c:v>Nordeste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Planilha1!$B$30:$U$30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0.93715699157455357</c:v>
                      </c:pt>
                      <c:pt idx="1">
                        <c:v>0.9275720800803896</c:v>
                      </c:pt>
                      <c:pt idx="2">
                        <c:v>0.95076138208239935</c:v>
                      </c:pt>
                      <c:pt idx="3">
                        <c:v>0.95037489371569916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026A-47D7-999E-613E76F2E15A}"/>
                  </c:ext>
                </c:extLst>
              </c15:ser>
            </c15:filteredBarSeries>
            <c15:filteredBarSeries>
              <c15:ser>
                <c:idx val="29"/>
                <c:order val="2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Planilha1!$A$31</c15:sqref>
                        </c15:formulaRef>
                      </c:ext>
                    </c:extLst>
                    <c:strCache>
                      <c:ptCount val="1"/>
                      <c:pt idx="0">
                        <c:v>Norte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Planilha1!$B$31:$U$31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0.90123456790123457</c:v>
                      </c:pt>
                      <c:pt idx="1">
                        <c:v>0.91624958291624958</c:v>
                      </c:pt>
                      <c:pt idx="2">
                        <c:v>0.95228561895228558</c:v>
                      </c:pt>
                      <c:pt idx="3">
                        <c:v>0.95228561895228558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026A-47D7-999E-613E76F2E15A}"/>
                  </c:ext>
                </c:extLst>
              </c15:ser>
            </c15:filteredBarSeries>
            <c15:filteredBarSeries>
              <c15:ser>
                <c:idx val="30"/>
                <c:order val="3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Planilha1!$A$32</c15:sqref>
                        </c15:formulaRef>
                      </c:ext>
                    </c:extLst>
                    <c:strCache>
                      <c:ptCount val="1"/>
                      <c:pt idx="0">
                        <c:v>Sudeste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Planilha1!$B$32:$U$32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0.93492779783393498</c:v>
                      </c:pt>
                      <c:pt idx="1">
                        <c:v>0.90081227436823108</c:v>
                      </c:pt>
                      <c:pt idx="2">
                        <c:v>0.95550541516245491</c:v>
                      </c:pt>
                      <c:pt idx="3">
                        <c:v>0.95532490974729245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026A-47D7-999E-613E76F2E15A}"/>
                  </c:ext>
                </c:extLst>
              </c15:ser>
            </c15:filteredBarSeries>
            <c15:filteredBarSeries>
              <c15:ser>
                <c:idx val="31"/>
                <c:order val="3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Planilha1!$A$33</c15:sqref>
                        </c15:formulaRef>
                      </c:ext>
                    </c:extLst>
                    <c:strCache>
                      <c:ptCount val="1"/>
                      <c:pt idx="0">
                        <c:v>Sul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Planilha1!$B$33:$U$33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0.95852017937219736</c:v>
                      </c:pt>
                      <c:pt idx="1">
                        <c:v>0.91162182361733934</c:v>
                      </c:pt>
                      <c:pt idx="2">
                        <c:v>0.96730194319880414</c:v>
                      </c:pt>
                      <c:pt idx="3">
                        <c:v>0.96730194319880414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026A-47D7-999E-613E76F2E15A}"/>
                  </c:ext>
                </c:extLst>
              </c15:ser>
            </c15:filteredBarSeries>
            <c15:filteredBarSeries>
              <c15:ser>
                <c:idx val="32"/>
                <c:order val="3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Planilha1!$A$34</c15:sqref>
                        </c15:formulaRef>
                      </c:ext>
                    </c:extLst>
                    <c:strCache>
                      <c:ptCount val="1"/>
                      <c:pt idx="0">
                        <c:v>Brasil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Planilha1!$B$1:$U$1</c15:sqref>
                        </c15:formulaRef>
                      </c:ext>
                    </c:extLst>
                    <c:strCache>
                      <c:ptCount val="4"/>
                      <c:pt idx="0">
                        <c:v>Realiza retirada de pontos</c:v>
                      </c:pt>
                      <c:pt idx="1">
                        <c:v>Realiza consulta de pré-natal</c:v>
                      </c:pt>
                      <c:pt idx="2">
                        <c:v>Realiza consulta para pessoas com hipertensão</c:v>
                      </c:pt>
                      <c:pt idx="3">
                        <c:v>Realiza consulta para pessoas com diabetes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Planilha1!$B$34:$U$34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0.9392362109622131</c:v>
                      </c:pt>
                      <c:pt idx="1">
                        <c:v>0.91720825904411341</c:v>
                      </c:pt>
                      <c:pt idx="2">
                        <c:v>0.95743946626790133</c:v>
                      </c:pt>
                      <c:pt idx="3">
                        <c:v>0.95720940932880894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26A-47D7-999E-613E76F2E15A}"/>
                  </c:ext>
                </c:extLst>
              </c15:ser>
            </c15:filteredBarSeries>
          </c:ext>
        </c:extLst>
      </c:barChart>
      <c:catAx>
        <c:axId val="21544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98701824"/>
        <c:crosses val="autoZero"/>
        <c:auto val="1"/>
        <c:lblAlgn val="ctr"/>
        <c:lblOffset val="100"/>
        <c:noMultiLvlLbl val="0"/>
      </c:catAx>
      <c:valAx>
        <c:axId val="9870182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21544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44249232735374"/>
          <c:y val="9.3029912695005004E-2"/>
          <c:w val="0.21115015345292526"/>
          <c:h val="5.5431402976731818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pt-BR"/>
              <a:t>Cumprimento dos padrões estratégicos em equipes com pontuação superior a 8 (22 EAB)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8233739676474915E-2"/>
          <c:y val="0.26758347914843972"/>
          <c:w val="0.7384825694865067"/>
          <c:h val="0.61133333333333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Equipes com 50% ou mais de padõe estratégicos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Sheet1!$A$2:$A$34</c:f>
              <c:strCache>
                <c:ptCount val="3"/>
                <c:pt idx="0">
                  <c:v>MS</c:v>
                </c:pt>
                <c:pt idx="1">
                  <c:v>Centro-Oeste</c:v>
                </c:pt>
                <c:pt idx="2">
                  <c:v>Brasil</c:v>
                </c:pt>
              </c:strCache>
            </c:strRef>
          </c:cat>
          <c:val>
            <c:numRef>
              <c:f>Sheet1!$B$2:$B$34</c:f>
              <c:numCache>
                <c:formatCode>0.0%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0.98321091290661067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2-4365-B624-F691F3E0CB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Equipes com menos de 50% de padõe estratégicos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Sheet1!$A$2:$A$34</c:f>
              <c:strCache>
                <c:ptCount val="3"/>
                <c:pt idx="0">
                  <c:v>MS</c:v>
                </c:pt>
                <c:pt idx="1">
                  <c:v>Centro-Oeste</c:v>
                </c:pt>
                <c:pt idx="2">
                  <c:v>Brasil</c:v>
                </c:pt>
              </c:strCache>
            </c:strRef>
          </c:cat>
          <c:val>
            <c:numRef>
              <c:f>Sheet1!$C$2:$C$34</c:f>
              <c:numCache>
                <c:formatCode>0.0%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1.6789087093389297E-2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2-4365-B624-F691F3E0C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72064"/>
        <c:axId val="154982016"/>
      </c:barChart>
      <c:catAx>
        <c:axId val="16527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154982016"/>
        <c:crosses val="autoZero"/>
        <c:auto val="1"/>
        <c:lblAlgn val="ctr"/>
        <c:lblOffset val="100"/>
        <c:noMultiLvlLbl val="1"/>
      </c:catAx>
      <c:valAx>
        <c:axId val="154982016"/>
        <c:scaling>
          <c:orientation val="minMax"/>
        </c:scaling>
        <c:delete val="1"/>
        <c:axPos val="l"/>
        <c:numFmt formatCode="&quot;R$&quot;\ #,##0" sourceLinked="0"/>
        <c:majorTickMark val="none"/>
        <c:minorTickMark val="none"/>
        <c:tickLblPos val="nextTo"/>
        <c:crossAx val="16527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998206232978576"/>
          <c:y val="0.26598425196850395"/>
          <c:w val="0.30755937608266537"/>
          <c:h val="0.446257601338732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pt-B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Percentual de cumprimento dos padrões estratégicos correspondentes as ações das equipes AB</a:t>
            </a:r>
            <a:endParaRPr lang="pt-BR"/>
          </a:p>
          <a:p>
            <a:pPr algn="ctr" rtl="0">
              <a:defRPr/>
            </a:pPr>
            <a:r>
              <a:rPr lang="pt-BR"/>
              <a:t>independente do seu resultado na certificação</a:t>
            </a:r>
            <a:endParaRPr lang="en-US"/>
          </a:p>
        </c:rich>
      </c:tx>
      <c:layout>
        <c:manualLayout>
          <c:xMode val="edge"/>
          <c:yMode val="edge"/>
          <c:x val="0.17629628121688712"/>
          <c:y val="1.831150471055486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6042572195923165"/>
          <c:y val="0.11988484232796009"/>
          <c:w val="0.50634064560474312"/>
          <c:h val="0.85852703091679805"/>
        </c:manualLayout>
      </c:layout>
      <c:barChart>
        <c:barDir val="bar"/>
        <c:grouping val="clustered"/>
        <c:varyColors val="0"/>
        <c:ser>
          <c:idx val="11"/>
          <c:order val="0"/>
          <c:tx>
            <c:strRef>
              <c:f>Planilha1!$A$13</c:f>
              <c:strCache>
                <c:ptCount val="1"/>
                <c:pt idx="0">
                  <c:v>MS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Planilha1!$B$1:$R$1</c:f>
              <c:strCache>
                <c:ptCount val="4"/>
                <c:pt idx="0">
                  <c:v>Utilizam Prontuário Eletrônico para registro das informações em saúde</c:v>
                </c:pt>
                <c:pt idx="1">
                  <c:v>Atendimento de urgência</c:v>
                </c:pt>
                <c:pt idx="2">
                  <c:v>Protocolos/critérios para orientação das condutas dos casos atendidos no acolhimento</c:v>
                </c:pt>
                <c:pt idx="3">
                  <c:v>Medicações injetáveis endovenosas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Planilha1!$B$13:$R$13</c:f>
              <c:numCache>
                <c:formatCode>0.00%</c:formatCode>
                <c:ptCount val="4"/>
                <c:pt idx="0">
                  <c:v>0.76300000000000001</c:v>
                </c:pt>
                <c:pt idx="1">
                  <c:v>0.80200000000000005</c:v>
                </c:pt>
                <c:pt idx="2">
                  <c:v>0.95099999999999996</c:v>
                </c:pt>
                <c:pt idx="3">
                  <c:v>0.92500000000000004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E-E8EB-4B0D-96BA-5BF17584F45B}"/>
            </c:ext>
          </c:extLst>
        </c:ser>
        <c:ser>
          <c:idx val="27"/>
          <c:order val="1"/>
          <c:tx>
            <c:strRef>
              <c:f>Planilha1!$A$29</c:f>
              <c:strCache>
                <c:ptCount val="1"/>
                <c:pt idx="0">
                  <c:v>Centro-Oeste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Planilha1!$B$1:$R$1</c:f>
              <c:strCache>
                <c:ptCount val="4"/>
                <c:pt idx="0">
                  <c:v>Utilizam Prontuário Eletrônico para registro das informações em saúde</c:v>
                </c:pt>
                <c:pt idx="1">
                  <c:v>Atendimento de urgência</c:v>
                </c:pt>
                <c:pt idx="2">
                  <c:v>Protocolos/critérios para orientação das condutas dos casos atendidos no acolhimento</c:v>
                </c:pt>
                <c:pt idx="3">
                  <c:v>Medicações injetáveis endovenosas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Planilha1!$B$29:$R$29</c:f>
              <c:numCache>
                <c:formatCode>0.00%</c:formatCode>
                <c:ptCount val="4"/>
                <c:pt idx="0">
                  <c:v>0.59399999999999997</c:v>
                </c:pt>
                <c:pt idx="1">
                  <c:v>0.70899999999999996</c:v>
                </c:pt>
                <c:pt idx="2">
                  <c:v>0.92900000000000005</c:v>
                </c:pt>
                <c:pt idx="3">
                  <c:v>0.90800000000000003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1D-E8EB-4B0D-96BA-5BF17584F4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7270400"/>
        <c:axId val="165329664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Planilha1!$A$2</c15:sqref>
                        </c15:formulaRef>
                      </c:ext>
                    </c:extLst>
                    <c:strCache>
                      <c:ptCount val="1"/>
                      <c:pt idx="0">
                        <c:v>AC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Planilha1!$B$2:$R$2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5.5E-2</c:v>
                      </c:pt>
                      <c:pt idx="1">
                        <c:v>0.20799999999999999</c:v>
                      </c:pt>
                      <c:pt idx="2">
                        <c:v>0.72699999999999998</c:v>
                      </c:pt>
                      <c:pt idx="3">
                        <c:v>0.79800000000000004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8EB-4B0D-96BA-5BF17584F45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</c15:sqref>
                        </c15:formulaRef>
                      </c:ext>
                    </c:extLst>
                    <c:strCache>
                      <c:ptCount val="1"/>
                      <c:pt idx="0">
                        <c:v>AL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Planilha1!$B$3:$R$3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0.13800000000000001</c:v>
                      </c:pt>
                      <c:pt idx="1">
                        <c:v>0.65400000000000003</c:v>
                      </c:pt>
                      <c:pt idx="2">
                        <c:v>0.95699999999999996</c:v>
                      </c:pt>
                      <c:pt idx="3">
                        <c:v>0.93700000000000006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8EB-4B0D-96BA-5BF17584F45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Planilha1!$A$4</c15:sqref>
                        </c15:formulaRef>
                      </c:ext>
                    </c:extLst>
                    <c:strCache>
                      <c:ptCount val="1"/>
                      <c:pt idx="0">
                        <c:v>AM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Planilha1!$B$4:$R$4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6.6000000000000003E-2</c:v>
                      </c:pt>
                      <c:pt idx="1">
                        <c:v>0.46400000000000002</c:v>
                      </c:pt>
                      <c:pt idx="2">
                        <c:v>0.79</c:v>
                      </c:pt>
                      <c:pt idx="3">
                        <c:v>0.77600000000000002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8EB-4B0D-96BA-5BF17584F45B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Planilha1!$A$5</c15:sqref>
                        </c15:formulaRef>
                      </c:ext>
                    </c:extLst>
                    <c:strCache>
                      <c:ptCount val="1"/>
                      <c:pt idx="0">
                        <c:v>AP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Planilha1!$B$5:$R$5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2.1999999999999999E-2</c:v>
                      </c:pt>
                      <c:pt idx="1">
                        <c:v>0.61899999999999999</c:v>
                      </c:pt>
                      <c:pt idx="2">
                        <c:v>0.92100000000000004</c:v>
                      </c:pt>
                      <c:pt idx="3">
                        <c:v>0.94199999999999995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8EB-4B0D-96BA-5BF17584F45B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Planilha1!$A$6</c15:sqref>
                        </c15:formulaRef>
                      </c:ext>
                    </c:extLst>
                    <c:strCache>
                      <c:ptCount val="1"/>
                      <c:pt idx="0">
                        <c:v>BA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Planilha1!$B$6:$R$6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0.14599999999999999</c:v>
                      </c:pt>
                      <c:pt idx="1">
                        <c:v>0.78600000000000003</c:v>
                      </c:pt>
                      <c:pt idx="2">
                        <c:v>0.93899999999999995</c:v>
                      </c:pt>
                      <c:pt idx="3">
                        <c:v>0.92400000000000004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8EB-4B0D-96BA-5BF17584F45B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Planilha1!$A$7</c15:sqref>
                        </c15:formulaRef>
                      </c:ext>
                    </c:extLst>
                    <c:strCache>
                      <c:ptCount val="1"/>
                      <c:pt idx="0">
                        <c:v>CE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Planilha1!$B$7:$R$7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0.128</c:v>
                      </c:pt>
                      <c:pt idx="1">
                        <c:v>0.76800000000000002</c:v>
                      </c:pt>
                      <c:pt idx="2">
                        <c:v>0.85</c:v>
                      </c:pt>
                      <c:pt idx="3">
                        <c:v>0.84199999999999997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8EB-4B0D-96BA-5BF17584F45B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Planilha1!$A$8</c15:sqref>
                        </c15:formulaRef>
                      </c:ext>
                    </c:extLst>
                    <c:strCache>
                      <c:ptCount val="1"/>
                      <c:pt idx="0">
                        <c:v>DF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Planilha1!$B$8:$R$8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0.49</c:v>
                      </c:pt>
                      <c:pt idx="1">
                        <c:v>0.46200000000000002</c:v>
                      </c:pt>
                      <c:pt idx="2">
                        <c:v>0.91300000000000003</c:v>
                      </c:pt>
                      <c:pt idx="3">
                        <c:v>0.85599999999999998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8EB-4B0D-96BA-5BF17584F45B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Planilha1!$A$9</c15:sqref>
                        </c15:formulaRef>
                      </c:ext>
                    </c:extLst>
                    <c:strCache>
                      <c:ptCount val="1"/>
                      <c:pt idx="0">
                        <c:v>ES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Planilha1!$B$9:$R$9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0.26300000000000001</c:v>
                      </c:pt>
                      <c:pt idx="1">
                        <c:v>0.66600000000000004</c:v>
                      </c:pt>
                      <c:pt idx="2">
                        <c:v>0.84799999999999998</c:v>
                      </c:pt>
                      <c:pt idx="3">
                        <c:v>0.55000000000000004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E8EB-4B0D-96BA-5BF17584F45B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Planilha1!$A$10</c15:sqref>
                        </c15:formulaRef>
                      </c:ext>
                    </c:extLst>
                    <c:strCache>
                      <c:ptCount val="1"/>
                      <c:pt idx="0">
                        <c:v>GO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Planilha1!$B$10:$R$10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0.47499999999999998</c:v>
                      </c:pt>
                      <c:pt idx="1">
                        <c:v>0.66900000000000004</c:v>
                      </c:pt>
                      <c:pt idx="2">
                        <c:v>0.93</c:v>
                      </c:pt>
                      <c:pt idx="3">
                        <c:v>0.89100000000000001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E8EB-4B0D-96BA-5BF17584F45B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Planilha1!$A$11</c15:sqref>
                        </c15:formulaRef>
                      </c:ext>
                    </c:extLst>
                    <c:strCache>
                      <c:ptCount val="1"/>
                      <c:pt idx="0">
                        <c:v>MA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Planilha1!$B$11:$R$11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2.5999999999999999E-2</c:v>
                      </c:pt>
                      <c:pt idx="1">
                        <c:v>0.44</c:v>
                      </c:pt>
                      <c:pt idx="2">
                        <c:v>0.83499999999999996</c:v>
                      </c:pt>
                      <c:pt idx="3">
                        <c:v>0.82899999999999996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8EB-4B0D-96BA-5BF17584F45B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Planilha1!$A$12</c15:sqref>
                        </c15:formulaRef>
                      </c:ext>
                    </c:extLst>
                    <c:strCache>
                      <c:ptCount val="1"/>
                      <c:pt idx="0">
                        <c:v>MG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Planilha1!$B$12:$R$12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0.41799999999999998</c:v>
                      </c:pt>
                      <c:pt idx="1">
                        <c:v>0.82099999999999995</c:v>
                      </c:pt>
                      <c:pt idx="2">
                        <c:v>0.91600000000000004</c:v>
                      </c:pt>
                      <c:pt idx="3">
                        <c:v>0.80800000000000005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8EB-4B0D-96BA-5BF17584F45B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Planilha1!$A$14</c15:sqref>
                        </c15:formulaRef>
                      </c:ext>
                    </c:extLst>
                    <c:strCache>
                      <c:ptCount val="1"/>
                      <c:pt idx="0">
                        <c:v>MT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Planilha1!$B$14:$R$14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0.75800000000000001</c:v>
                      </c:pt>
                      <c:pt idx="1">
                        <c:v>0.77200000000000002</c:v>
                      </c:pt>
                      <c:pt idx="2">
                        <c:v>0.90700000000000003</c:v>
                      </c:pt>
                      <c:pt idx="3">
                        <c:v>0.94699999999999995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E8EB-4B0D-96BA-5BF17584F45B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Planilha1!$A$15</c15:sqref>
                        </c15:formulaRef>
                      </c:ext>
                    </c:extLst>
                    <c:strCache>
                      <c:ptCount val="1"/>
                      <c:pt idx="0">
                        <c:v>PA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Planilha1!$B$15:$R$15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0.108</c:v>
                      </c:pt>
                      <c:pt idx="1">
                        <c:v>0.48399999999999999</c:v>
                      </c:pt>
                      <c:pt idx="2">
                        <c:v>0.79900000000000004</c:v>
                      </c:pt>
                      <c:pt idx="3">
                        <c:v>0.84899999999999998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E8EB-4B0D-96BA-5BF17584F45B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Planilha1!$A$16</c15:sqref>
                        </c15:formulaRef>
                      </c:ext>
                    </c:extLst>
                    <c:strCache>
                      <c:ptCount val="1"/>
                      <c:pt idx="0">
                        <c:v>PB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Planilha1!$B$16:$R$16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0.27300000000000002</c:v>
                      </c:pt>
                      <c:pt idx="1">
                        <c:v>0.78600000000000003</c:v>
                      </c:pt>
                      <c:pt idx="2">
                        <c:v>0.92900000000000005</c:v>
                      </c:pt>
                      <c:pt idx="3">
                        <c:v>0.57499999999999996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E8EB-4B0D-96BA-5BF17584F45B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Planilha1!$A$17</c15:sqref>
                        </c15:formulaRef>
                      </c:ext>
                    </c:extLst>
                    <c:strCache>
                      <c:ptCount val="1"/>
                      <c:pt idx="0">
                        <c:v>PE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Planilha1!$B$17:$R$17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0.252</c:v>
                      </c:pt>
                      <c:pt idx="1">
                        <c:v>0.74199999999999999</c:v>
                      </c:pt>
                      <c:pt idx="2">
                        <c:v>0.91200000000000003</c:v>
                      </c:pt>
                      <c:pt idx="3">
                        <c:v>0.82399999999999995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E8EB-4B0D-96BA-5BF17584F45B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Planilha1!$A$18</c15:sqref>
                        </c15:formulaRef>
                      </c:ext>
                    </c:extLst>
                    <c:strCache>
                      <c:ptCount val="1"/>
                      <c:pt idx="0">
                        <c:v>PI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Planilha1!$B$18:$R$18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0.251</c:v>
                      </c:pt>
                      <c:pt idx="1">
                        <c:v>0.83199999999999996</c:v>
                      </c:pt>
                      <c:pt idx="2">
                        <c:v>0.96199999999999997</c:v>
                      </c:pt>
                      <c:pt idx="3">
                        <c:v>0.95499999999999996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E8EB-4B0D-96BA-5BF17584F45B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Planilha1!$A$19</c15:sqref>
                        </c15:formulaRef>
                      </c:ext>
                    </c:extLst>
                    <c:strCache>
                      <c:ptCount val="1"/>
                      <c:pt idx="0">
                        <c:v>PR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Planilha1!$B$19:$R$19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0.70899999999999996</c:v>
                      </c:pt>
                      <c:pt idx="1">
                        <c:v>0.71299999999999997</c:v>
                      </c:pt>
                      <c:pt idx="2">
                        <c:v>0.89400000000000002</c:v>
                      </c:pt>
                      <c:pt idx="3">
                        <c:v>0.88100000000000001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E8EB-4B0D-96BA-5BF17584F45B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Planilha1!$A$20</c15:sqref>
                        </c15:formulaRef>
                      </c:ext>
                    </c:extLst>
                    <c:strCache>
                      <c:ptCount val="1"/>
                      <c:pt idx="0">
                        <c:v>RJ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Planilha1!$B$20:$R$20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0.46200000000000002</c:v>
                      </c:pt>
                      <c:pt idx="1">
                        <c:v>0.76200000000000001</c:v>
                      </c:pt>
                      <c:pt idx="2">
                        <c:v>0.86599999999999999</c:v>
                      </c:pt>
                      <c:pt idx="3">
                        <c:v>0.66500000000000004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E8EB-4B0D-96BA-5BF17584F45B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Planilha1!$A$21</c15:sqref>
                        </c15:formulaRef>
                      </c:ext>
                    </c:extLst>
                    <c:strCache>
                      <c:ptCount val="1"/>
                      <c:pt idx="0">
                        <c:v>RN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Planilha1!$B$21:$R$21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0.191</c:v>
                      </c:pt>
                      <c:pt idx="1">
                        <c:v>0.88300000000000001</c:v>
                      </c:pt>
                      <c:pt idx="2">
                        <c:v>0.95</c:v>
                      </c:pt>
                      <c:pt idx="3">
                        <c:v>0.87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8EB-4B0D-96BA-5BF17584F45B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Planilha1!$A$22</c15:sqref>
                        </c15:formulaRef>
                      </c:ext>
                    </c:extLst>
                    <c:strCache>
                      <c:ptCount val="1"/>
                      <c:pt idx="0">
                        <c:v>RO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Planilha1!$B$22:$R$22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0.47099999999999997</c:v>
                      </c:pt>
                      <c:pt idx="1">
                        <c:v>0.46</c:v>
                      </c:pt>
                      <c:pt idx="2">
                        <c:v>0.69299999999999995</c:v>
                      </c:pt>
                      <c:pt idx="3">
                        <c:v>0.64700000000000002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8EB-4B0D-96BA-5BF17584F45B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Planilha1!$A$23</c15:sqref>
                        </c15:formulaRef>
                      </c:ext>
                    </c:extLst>
                    <c:strCache>
                      <c:ptCount val="1"/>
                      <c:pt idx="0">
                        <c:v>RR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Planilha1!$B$23:$R$23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0.33</c:v>
                      </c:pt>
                      <c:pt idx="1">
                        <c:v>0.504</c:v>
                      </c:pt>
                      <c:pt idx="2">
                        <c:v>0.93</c:v>
                      </c:pt>
                      <c:pt idx="3">
                        <c:v>0.84299999999999997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E8EB-4B0D-96BA-5BF17584F45B}"/>
                  </c:ext>
                </c:extLst>
              </c15:ser>
            </c15:filteredBarSeries>
            <c15:filteredBar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Planilha1!$A$24</c15:sqref>
                        </c15:formulaRef>
                      </c:ext>
                    </c:extLst>
                    <c:strCache>
                      <c:ptCount val="1"/>
                      <c:pt idx="0">
                        <c:v>RS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Planilha1!$B$24:$R$24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0.76400000000000001</c:v>
                      </c:pt>
                      <c:pt idx="1">
                        <c:v>0.73099999999999998</c:v>
                      </c:pt>
                      <c:pt idx="2">
                        <c:v>0.94499999999999995</c:v>
                      </c:pt>
                      <c:pt idx="3">
                        <c:v>0.93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8EB-4B0D-96BA-5BF17584F45B}"/>
                  </c:ext>
                </c:extLst>
              </c15:ser>
            </c15:filteredBarSeries>
            <c15:filteredBarSeries>
              <c15:ser>
                <c:idx val="23"/>
                <c:order val="2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Planilha1!$A$25</c15:sqref>
                        </c15:formulaRef>
                      </c:ext>
                    </c:extLst>
                    <c:strCache>
                      <c:ptCount val="1"/>
                      <c:pt idx="0">
                        <c:v>SC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Planilha1!$B$25:$R$25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0.91400000000000003</c:v>
                      </c:pt>
                      <c:pt idx="1">
                        <c:v>0.90800000000000003</c:v>
                      </c:pt>
                      <c:pt idx="2">
                        <c:v>0.97</c:v>
                      </c:pt>
                      <c:pt idx="3">
                        <c:v>0.95299999999999996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8EB-4B0D-96BA-5BF17584F45B}"/>
                  </c:ext>
                </c:extLst>
              </c15:ser>
            </c15:filteredBarSeries>
            <c15:filteredBarSeries>
              <c15:ser>
                <c:idx val="24"/>
                <c:order val="2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Planilha1!$A$26</c15:sqref>
                        </c15:formulaRef>
                      </c:ext>
                    </c:extLst>
                    <c:strCache>
                      <c:ptCount val="1"/>
                      <c:pt idx="0">
                        <c:v>SE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Planilha1!$B$26:$R$26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1.7999999999999999E-2</c:v>
                      </c:pt>
                      <c:pt idx="1">
                        <c:v>0.61799999999999999</c:v>
                      </c:pt>
                      <c:pt idx="2">
                        <c:v>0.878</c:v>
                      </c:pt>
                      <c:pt idx="3">
                        <c:v>0.80500000000000005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8EB-4B0D-96BA-5BF17584F45B}"/>
                  </c:ext>
                </c:extLst>
              </c15:ser>
            </c15:filteredBarSeries>
            <c15:filteredBarSeries>
              <c15:ser>
                <c:idx val="25"/>
                <c:order val="2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Planilha1!$A$27</c15:sqref>
                        </c15:formulaRef>
                      </c:ext>
                    </c:extLst>
                    <c:strCache>
                      <c:ptCount val="1"/>
                      <c:pt idx="0">
                        <c:v>SP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Planilha1!$B$27:$R$27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0.39</c:v>
                      </c:pt>
                      <c:pt idx="1">
                        <c:v>0.85</c:v>
                      </c:pt>
                      <c:pt idx="2">
                        <c:v>0.92300000000000004</c:v>
                      </c:pt>
                      <c:pt idx="3">
                        <c:v>0.91400000000000003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E8EB-4B0D-96BA-5BF17584F45B}"/>
                  </c:ext>
                </c:extLst>
              </c15:ser>
            </c15:filteredBarSeries>
            <c15:filteredBarSeries>
              <c15:ser>
                <c:idx val="26"/>
                <c:order val="2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Planilha1!$A$28</c15:sqref>
                        </c15:formulaRef>
                      </c:ext>
                    </c:extLst>
                    <c:strCache>
                      <c:ptCount val="1"/>
                      <c:pt idx="0">
                        <c:v>TO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Planilha1!$B$28:$R$28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0.61399999999999999</c:v>
                      </c:pt>
                      <c:pt idx="1">
                        <c:v>0.54100000000000004</c:v>
                      </c:pt>
                      <c:pt idx="2">
                        <c:v>0.90900000000000003</c:v>
                      </c:pt>
                      <c:pt idx="3">
                        <c:v>0.86599999999999999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E8EB-4B0D-96BA-5BF17584F45B}"/>
                  </c:ext>
                </c:extLst>
              </c15:ser>
            </c15:filteredBarSeries>
            <c15:filteredBarSeries>
              <c15:ser>
                <c:idx val="28"/>
                <c:order val="2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Planilha1!$A$30</c15:sqref>
                        </c15:formulaRef>
                      </c:ext>
                    </c:extLst>
                    <c:strCache>
                      <c:ptCount val="1"/>
                      <c:pt idx="0">
                        <c:v>Nordeste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Planilha1!$B$30:$R$30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0.154</c:v>
                      </c:pt>
                      <c:pt idx="1">
                        <c:v>0.72899999999999998</c:v>
                      </c:pt>
                      <c:pt idx="2">
                        <c:v>0.90700000000000003</c:v>
                      </c:pt>
                      <c:pt idx="3">
                        <c:v>0.86699999999999999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E8EB-4B0D-96BA-5BF17584F45B}"/>
                  </c:ext>
                </c:extLst>
              </c15:ser>
            </c15:filteredBarSeries>
            <c15:filteredBarSeries>
              <c15:ser>
                <c:idx val="29"/>
                <c:order val="2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Planilha1!$A$31</c15:sqref>
                        </c15:formulaRef>
                      </c:ext>
                    </c:extLst>
                    <c:strCache>
                      <c:ptCount val="1"/>
                      <c:pt idx="0">
                        <c:v>Norte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Planilha1!$B$31:$R$31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0.221</c:v>
                      </c:pt>
                      <c:pt idx="1">
                        <c:v>0.47599999999999998</c:v>
                      </c:pt>
                      <c:pt idx="2">
                        <c:v>0.80800000000000005</c:v>
                      </c:pt>
                      <c:pt idx="3">
                        <c:v>0.81399999999999995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E8EB-4B0D-96BA-5BF17584F45B}"/>
                  </c:ext>
                </c:extLst>
              </c15:ser>
            </c15:filteredBarSeries>
            <c15:filteredBarSeries>
              <c15:ser>
                <c:idx val="30"/>
                <c:order val="3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Planilha1!$A$32</c15:sqref>
                        </c15:formulaRef>
                      </c:ext>
                    </c:extLst>
                    <c:strCache>
                      <c:ptCount val="1"/>
                      <c:pt idx="0">
                        <c:v>Sudeste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Planilha1!$B$32:$R$32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0.40899999999999997</c:v>
                      </c:pt>
                      <c:pt idx="1">
                        <c:v>0.80800000000000005</c:v>
                      </c:pt>
                      <c:pt idx="2">
                        <c:v>0.90400000000000003</c:v>
                      </c:pt>
                      <c:pt idx="3">
                        <c:v>0.79500000000000004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E8EB-4B0D-96BA-5BF17584F45B}"/>
                  </c:ext>
                </c:extLst>
              </c15:ser>
            </c15:filteredBarSeries>
            <c15:filteredBarSeries>
              <c15:ser>
                <c:idx val="31"/>
                <c:order val="3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Planilha1!$A$33</c15:sqref>
                        </c15:formulaRef>
                      </c:ext>
                    </c:extLst>
                    <c:strCache>
                      <c:ptCount val="1"/>
                      <c:pt idx="0">
                        <c:v>Sul</c:v>
                      </c:pt>
                    </c:strCache>
                  </c:strRef>
                </c:tx>
                <c:spPr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Planilha1!$B$33:$R$33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0.78700000000000003</c:v>
                      </c:pt>
                      <c:pt idx="1">
                        <c:v>0.77700000000000002</c:v>
                      </c:pt>
                      <c:pt idx="2">
                        <c:v>0.93300000000000005</c:v>
                      </c:pt>
                      <c:pt idx="3">
                        <c:v>0.91800000000000004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E8EB-4B0D-96BA-5BF17584F45B}"/>
                  </c:ext>
                </c:extLst>
              </c15:ser>
            </c15:filteredBarSeries>
            <c15:filteredBarSeries>
              <c15:ser>
                <c:idx val="32"/>
                <c:order val="3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Planilha1!$A$34</c15:sqref>
                        </c15:formulaRef>
                      </c:ext>
                    </c:extLst>
                    <c:strCache>
                      <c:ptCount val="1"/>
                      <c:pt idx="0">
                        <c:v>Brasil</c:v>
                      </c:pt>
                    </c:strCache>
                  </c:strRef>
                </c:tx>
                <c:spPr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Planilha1!$B$1:$R$1</c15:sqref>
                        </c15:formulaRef>
                      </c:ext>
                    </c:extLst>
                    <c:strCache>
                      <c:ptCount val="4"/>
                      <c:pt idx="0">
                        <c:v>Utilizam Prontuário Eletrônico para registro das informações em saúde</c:v>
                      </c:pt>
                      <c:pt idx="1">
                        <c:v>Atendimento de urgência</c:v>
                      </c:pt>
                      <c:pt idx="2">
                        <c:v>Protocolos/critérios para orientação das condutas dos casos atendidos no acolhimento</c:v>
                      </c:pt>
                      <c:pt idx="3">
                        <c:v>Medicações injetáveis endovenosas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Planilha1!$B$34:$R$34</c15:sqref>
                        </c15:formulaRef>
                      </c:ext>
                    </c:extLst>
                    <c:numCache>
                      <c:formatCode>0.00%</c:formatCode>
                      <c:ptCount val="4"/>
                      <c:pt idx="0">
                        <c:v>0.36899999999999999</c:v>
                      </c:pt>
                      <c:pt idx="1">
                        <c:v>0.73799999999999999</c:v>
                      </c:pt>
                      <c:pt idx="2">
                        <c:v>0.90300000000000002</c:v>
                      </c:pt>
                      <c:pt idx="3">
                        <c:v>0.85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E8EB-4B0D-96BA-5BF17584F45B}"/>
                  </c:ext>
                </c:extLst>
              </c15:ser>
            </c15:filteredBarSeries>
          </c:ext>
        </c:extLst>
      </c:barChart>
      <c:catAx>
        <c:axId val="28727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165329664"/>
        <c:crosses val="autoZero"/>
        <c:auto val="1"/>
        <c:lblAlgn val="ctr"/>
        <c:lblOffset val="100"/>
        <c:noMultiLvlLbl val="0"/>
      </c:catAx>
      <c:valAx>
        <c:axId val="16532966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8727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097076137477805"/>
          <c:y val="0.11638396288152256"/>
          <c:w val="0.30811659509659994"/>
          <c:h val="2.225492055685104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>
              <a:defRPr/>
            </a:pPr>
            <a:r>
              <a:rPr lang="en-US"/>
              <a:t>Percentual de cumprimento dos padrões essenciais correspondentes as ações de SB das equipes AB/SB</a:t>
            </a:r>
          </a:p>
        </c:rich>
      </c:tx>
      <c:layout>
        <c:manualLayout>
          <c:xMode val="edge"/>
          <c:yMode val="edge"/>
          <c:x val="0.11193321455498859"/>
          <c:y val="3.059726927637410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6042572195923165"/>
          <c:y val="0.11248694109699942"/>
          <c:w val="0.4708914376729828"/>
          <c:h val="0.87924642523810259"/>
        </c:manualLayout>
      </c:layout>
      <c:barChart>
        <c:barDir val="bar"/>
        <c:grouping val="clustered"/>
        <c:varyColors val="0"/>
        <c:ser>
          <c:idx val="11"/>
          <c:order val="0"/>
          <c:tx>
            <c:strRef>
              <c:f>Planilha1!$A$13</c:f>
              <c:strCache>
                <c:ptCount val="1"/>
                <c:pt idx="0">
                  <c:v>MS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Planilha1!$B$1:$P$1</c:f>
              <c:strCache>
                <c:ptCount val="4"/>
                <c:pt idx="0">
                  <c:v>Canetas de baixa rotação</c:v>
                </c:pt>
                <c:pt idx="1">
                  <c:v>Cuspideiras</c:v>
                </c:pt>
                <c:pt idx="2">
                  <c:v>Participa de reuniões em conjunto com a Equipe de Atenção Básica</c:v>
                </c:pt>
                <c:pt idx="3">
                  <c:v>O atendimento clínico garante: atendimento agendado/programado E atendimento de demanda espontânea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Planilha1!$B$13:$P$13</c:f>
              <c:numCache>
                <c:formatCode>0.0%</c:formatCode>
                <c:ptCount val="4"/>
                <c:pt idx="0">
                  <c:v>0.9603340292275574</c:v>
                </c:pt>
                <c:pt idx="1">
                  <c:v>0.97494780793319413</c:v>
                </c:pt>
                <c:pt idx="2">
                  <c:v>0.83716075156576197</c:v>
                </c:pt>
                <c:pt idx="3">
                  <c:v>0.95824634655532359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E-4BA9-4B55-A21A-5F008724DED6}"/>
            </c:ext>
          </c:extLst>
        </c:ser>
        <c:ser>
          <c:idx val="27"/>
          <c:order val="1"/>
          <c:tx>
            <c:strRef>
              <c:f>Planilha1!$A$29</c:f>
              <c:strCache>
                <c:ptCount val="1"/>
                <c:pt idx="0">
                  <c:v>Centro-Oeste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Planilha1!$B$1:$P$1</c:f>
              <c:strCache>
                <c:ptCount val="4"/>
                <c:pt idx="0">
                  <c:v>Canetas de baixa rotação</c:v>
                </c:pt>
                <c:pt idx="1">
                  <c:v>Cuspideiras</c:v>
                </c:pt>
                <c:pt idx="2">
                  <c:v>Participa de reuniões em conjunto com a Equipe de Atenção Básica</c:v>
                </c:pt>
                <c:pt idx="3">
                  <c:v>O atendimento clínico garante: atendimento agendado/programado E atendimento de demanda espontânea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Planilha1!$B$29:$P$29</c:f>
              <c:numCache>
                <c:formatCode>0.0%</c:formatCode>
                <c:ptCount val="4"/>
                <c:pt idx="0">
                  <c:v>0.94621848739495795</c:v>
                </c:pt>
                <c:pt idx="1">
                  <c:v>0.98151260504201676</c:v>
                </c:pt>
                <c:pt idx="2">
                  <c:v>0.75294117647058822</c:v>
                </c:pt>
                <c:pt idx="3">
                  <c:v>0.93109243697478994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1D-4BA9-4B55-A21A-5F008724D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7269888"/>
        <c:axId val="165334976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Planilha1!$A$2</c15:sqref>
                        </c15:formulaRef>
                      </c:ext>
                    </c:extLst>
                    <c:strCache>
                      <c:ptCount val="1"/>
                      <c:pt idx="0">
                        <c:v>AC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Planilha1!$B$2:$P$2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0.90384615384615385</c:v>
                      </c:pt>
                      <c:pt idx="1">
                        <c:v>0.95192307692307687</c:v>
                      </c:pt>
                      <c:pt idx="2">
                        <c:v>0.43269230769230771</c:v>
                      </c:pt>
                      <c:pt idx="3">
                        <c:v>0.79807692307692313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BA9-4B55-A21A-5F008724DED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</c15:sqref>
                        </c15:formulaRef>
                      </c:ext>
                    </c:extLst>
                    <c:strCache>
                      <c:ptCount val="1"/>
                      <c:pt idx="0">
                        <c:v>AL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Planilha1!$B$3:$P$3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0.92551505546751189</c:v>
                      </c:pt>
                      <c:pt idx="1">
                        <c:v>0.98098256735340728</c:v>
                      </c:pt>
                      <c:pt idx="2">
                        <c:v>0.7416798732171157</c:v>
                      </c:pt>
                      <c:pt idx="3">
                        <c:v>0.96513470681458002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BA9-4B55-A21A-5F008724DED6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Planilha1!$A$4</c15:sqref>
                        </c15:formulaRef>
                      </c:ext>
                    </c:extLst>
                    <c:strCache>
                      <c:ptCount val="1"/>
                      <c:pt idx="0">
                        <c:v>AM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Planilha1!$B$4:$P$4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0.89113924050632909</c:v>
                      </c:pt>
                      <c:pt idx="1">
                        <c:v>0.95949367088607596</c:v>
                      </c:pt>
                      <c:pt idx="2">
                        <c:v>0.62531645569620253</c:v>
                      </c:pt>
                      <c:pt idx="3">
                        <c:v>0.8759493670886076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BA9-4B55-A21A-5F008724DED6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Planilha1!$A$5</c15:sqref>
                        </c15:formulaRef>
                      </c:ext>
                    </c:extLst>
                    <c:strCache>
                      <c:ptCount val="1"/>
                      <c:pt idx="0">
                        <c:v>AP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Planilha1!$B$5:$P$5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0.96825396825396826</c:v>
                      </c:pt>
                      <c:pt idx="1">
                        <c:v>1</c:v>
                      </c:pt>
                      <c:pt idx="2">
                        <c:v>0.68253968253968256</c:v>
                      </c:pt>
                      <c:pt idx="3">
                        <c:v>0.92063492063492058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BA9-4B55-A21A-5F008724DED6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Planilha1!$A$6</c15:sqref>
                        </c15:formulaRef>
                      </c:ext>
                    </c:extLst>
                    <c:strCache>
                      <c:ptCount val="1"/>
                      <c:pt idx="0">
                        <c:v>BA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Planilha1!$B$6:$P$6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0.92376052385406926</c:v>
                      </c:pt>
                      <c:pt idx="1">
                        <c:v>0.94153414405986902</c:v>
                      </c:pt>
                      <c:pt idx="2">
                        <c:v>0.80402245088868096</c:v>
                      </c:pt>
                      <c:pt idx="3">
                        <c:v>0.9284377923292797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BA9-4B55-A21A-5F008724DED6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Planilha1!$A$7</c15:sqref>
                        </c15:formulaRef>
                      </c:ext>
                    </c:extLst>
                    <c:strCache>
                      <c:ptCount val="1"/>
                      <c:pt idx="0">
                        <c:v>CE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Planilha1!$B$7:$P$7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0.88122605363984674</c:v>
                      </c:pt>
                      <c:pt idx="1">
                        <c:v>0.88888888888888884</c:v>
                      </c:pt>
                      <c:pt idx="2">
                        <c:v>0.7477650063856961</c:v>
                      </c:pt>
                      <c:pt idx="3">
                        <c:v>0.85823754789272033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BA9-4B55-A21A-5F008724DED6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Planilha1!$A$8</c15:sqref>
                        </c15:formulaRef>
                      </c:ext>
                    </c:extLst>
                    <c:strCache>
                      <c:ptCount val="1"/>
                      <c:pt idx="0">
                        <c:v>DF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Planilha1!$B$8:$P$8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0.97297297297297303</c:v>
                      </c:pt>
                      <c:pt idx="1">
                        <c:v>0.97297297297297303</c:v>
                      </c:pt>
                      <c:pt idx="2">
                        <c:v>0.6216216216216216</c:v>
                      </c:pt>
                      <c:pt idx="3">
                        <c:v>0.86486486486486491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4BA9-4B55-A21A-5F008724DED6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Planilha1!$A$9</c15:sqref>
                        </c15:formulaRef>
                      </c:ext>
                    </c:extLst>
                    <c:strCache>
                      <c:ptCount val="1"/>
                      <c:pt idx="0">
                        <c:v>ES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Planilha1!$B$9:$P$9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0.93147208121827407</c:v>
                      </c:pt>
                      <c:pt idx="1">
                        <c:v>0.92385786802030456</c:v>
                      </c:pt>
                      <c:pt idx="2">
                        <c:v>0.79187817258883253</c:v>
                      </c:pt>
                      <c:pt idx="3">
                        <c:v>0.93654822335025378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4BA9-4B55-A21A-5F008724DED6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Planilha1!$A$10</c15:sqref>
                        </c15:formulaRef>
                      </c:ext>
                    </c:extLst>
                    <c:strCache>
                      <c:ptCount val="1"/>
                      <c:pt idx="0">
                        <c:v>GO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Planilha1!$B$10:$P$10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0.92448759439050698</c:v>
                      </c:pt>
                      <c:pt idx="1">
                        <c:v>0.98274002157497298</c:v>
                      </c:pt>
                      <c:pt idx="2">
                        <c:v>0.68500539374325786</c:v>
                      </c:pt>
                      <c:pt idx="3">
                        <c:v>0.93203883495145634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4BA9-4B55-A21A-5F008724DED6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Planilha1!$A$11</c15:sqref>
                        </c15:formulaRef>
                      </c:ext>
                    </c:extLst>
                    <c:strCache>
                      <c:ptCount val="1"/>
                      <c:pt idx="0">
                        <c:v>MA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Planilha1!$B$11:$P$11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0.89348500517063079</c:v>
                      </c:pt>
                      <c:pt idx="1">
                        <c:v>0.96897621509824194</c:v>
                      </c:pt>
                      <c:pt idx="2">
                        <c:v>0.56670113753877971</c:v>
                      </c:pt>
                      <c:pt idx="3">
                        <c:v>0.88417786970010337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BA9-4B55-A21A-5F008724DED6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Planilha1!$A$12</c15:sqref>
                        </c15:formulaRef>
                      </c:ext>
                    </c:extLst>
                    <c:strCache>
                      <c:ptCount val="1"/>
                      <c:pt idx="0">
                        <c:v>MG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Planilha1!$B$12:$P$12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0.96216806111313202</c:v>
                      </c:pt>
                      <c:pt idx="1">
                        <c:v>0.96871589668970537</c:v>
                      </c:pt>
                      <c:pt idx="2">
                        <c:v>0.78683157511822477</c:v>
                      </c:pt>
                      <c:pt idx="3">
                        <c:v>0.96944343397599131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4BA9-4B55-A21A-5F008724DED6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Planilha1!$A$14</c15:sqref>
                        </c15:formulaRef>
                      </c:ext>
                    </c:extLst>
                    <c:strCache>
                      <c:ptCount val="1"/>
                      <c:pt idx="0">
                        <c:v>MT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Planilha1!$B$14:$P$14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0.98245614035087714</c:v>
                      </c:pt>
                      <c:pt idx="1">
                        <c:v>0.98830409356725146</c:v>
                      </c:pt>
                      <c:pt idx="2">
                        <c:v>0.83333333333333337</c:v>
                      </c:pt>
                      <c:pt idx="3">
                        <c:v>0.89766081871345027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4BA9-4B55-A21A-5F008724DED6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Planilha1!$A$15</c15:sqref>
                        </c15:formulaRef>
                      </c:ext>
                    </c:extLst>
                    <c:strCache>
                      <c:ptCount val="1"/>
                      <c:pt idx="0">
                        <c:v>PA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Planilha1!$B$15:$P$15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0.94358974358974357</c:v>
                      </c:pt>
                      <c:pt idx="1">
                        <c:v>0.96239316239316242</c:v>
                      </c:pt>
                      <c:pt idx="2">
                        <c:v>0.59316239316239316</c:v>
                      </c:pt>
                      <c:pt idx="3">
                        <c:v>0.95726495726495731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4BA9-4B55-A21A-5F008724DED6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Planilha1!$A$16</c15:sqref>
                        </c15:formulaRef>
                      </c:ext>
                    </c:extLst>
                    <c:strCache>
                      <c:ptCount val="1"/>
                      <c:pt idx="0">
                        <c:v>PB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Planilha1!$B$16:$P$16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0.95895522388059706</c:v>
                      </c:pt>
                      <c:pt idx="1">
                        <c:v>0.98880597014925375</c:v>
                      </c:pt>
                      <c:pt idx="2">
                        <c:v>0.95895522388059706</c:v>
                      </c:pt>
                      <c:pt idx="3">
                        <c:v>0.89552238805970152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4BA9-4B55-A21A-5F008724DED6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Planilha1!$A$17</c15:sqref>
                        </c15:formulaRef>
                      </c:ext>
                    </c:extLst>
                    <c:strCache>
                      <c:ptCount val="1"/>
                      <c:pt idx="0">
                        <c:v>PE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Planilha1!$B$17:$P$17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0.91307323750855574</c:v>
                      </c:pt>
                      <c:pt idx="1">
                        <c:v>0.93155373032169742</c:v>
                      </c:pt>
                      <c:pt idx="2">
                        <c:v>0.81793292265571527</c:v>
                      </c:pt>
                      <c:pt idx="3">
                        <c:v>0.92470910335386725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4BA9-4B55-A21A-5F008724DED6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Planilha1!$A$18</c15:sqref>
                        </c15:formulaRef>
                      </c:ext>
                    </c:extLst>
                    <c:strCache>
                      <c:ptCount val="1"/>
                      <c:pt idx="0">
                        <c:v>PI</c:v>
                      </c:pt>
                    </c:strCache>
                  </c:strRef>
                </c:tx>
                <c:spPr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Planilha1!$B$18:$P$18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0.95059076262083786</c:v>
                      </c:pt>
                      <c:pt idx="1">
                        <c:v>0.93555316863587545</c:v>
                      </c:pt>
                      <c:pt idx="2">
                        <c:v>0.7722878625134264</c:v>
                      </c:pt>
                      <c:pt idx="3">
                        <c:v>0.96025778732545652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4BA9-4B55-A21A-5F008724DED6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Planilha1!$A$19</c15:sqref>
                        </c15:formulaRef>
                      </c:ext>
                    </c:extLst>
                    <c:strCache>
                      <c:ptCount val="1"/>
                      <c:pt idx="0">
                        <c:v>PR</c:v>
                      </c:pt>
                    </c:strCache>
                  </c:strRef>
                </c:tx>
                <c:spPr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Planilha1!$B$19:$P$19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0.94454382826475847</c:v>
                      </c:pt>
                      <c:pt idx="1">
                        <c:v>0.7960644007155635</c:v>
                      </c:pt>
                      <c:pt idx="2">
                        <c:v>0.6896243291592129</c:v>
                      </c:pt>
                      <c:pt idx="3">
                        <c:v>0.91413237924865831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4BA9-4B55-A21A-5F008724DED6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Planilha1!$A$20</c15:sqref>
                        </c15:formulaRef>
                      </c:ext>
                    </c:extLst>
                    <c:strCache>
                      <c:ptCount val="1"/>
                      <c:pt idx="0">
                        <c:v>RJ</c:v>
                      </c:pt>
                    </c:strCache>
                  </c:strRef>
                </c:tx>
                <c:spPr>
                  <a:solidFill>
                    <a:schemeClr val="accent1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Planilha1!$B$20:$P$20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0.91073326248671627</c:v>
                      </c:pt>
                      <c:pt idx="1">
                        <c:v>0.95536663124335808</c:v>
                      </c:pt>
                      <c:pt idx="2">
                        <c:v>0.73645058448459089</c:v>
                      </c:pt>
                      <c:pt idx="3">
                        <c:v>0.93836344314558984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4BA9-4B55-A21A-5F008724DED6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Planilha1!$A$21</c15:sqref>
                        </c15:formulaRef>
                      </c:ext>
                    </c:extLst>
                    <c:strCache>
                      <c:ptCount val="1"/>
                      <c:pt idx="0">
                        <c:v>RN</c:v>
                      </c:pt>
                    </c:strCache>
                  </c:strRef>
                </c:tx>
                <c:spPr>
                  <a:solidFill>
                    <a:schemeClr val="accent3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Planilha1!$B$21:$P$21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0.97874601487778956</c:v>
                      </c:pt>
                      <c:pt idx="1">
                        <c:v>0.99574920297555791</c:v>
                      </c:pt>
                      <c:pt idx="2">
                        <c:v>0.93623804463336879</c:v>
                      </c:pt>
                      <c:pt idx="3">
                        <c:v>0.97024442082890539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4BA9-4B55-A21A-5F008724DED6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Planilha1!$A$22</c15:sqref>
                        </c15:formulaRef>
                      </c:ext>
                    </c:extLst>
                    <c:strCache>
                      <c:ptCount val="1"/>
                      <c:pt idx="0">
                        <c:v>RO</c:v>
                      </c:pt>
                    </c:strCache>
                  </c:strRef>
                </c:tx>
                <c:spPr>
                  <a:solidFill>
                    <a:schemeClr val="accent5">
                      <a:lumMod val="70000"/>
                      <a:lumOff val="3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Planilha1!$B$22:$P$22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0.64925373134328357</c:v>
                      </c:pt>
                      <c:pt idx="1">
                        <c:v>0.72388059701492535</c:v>
                      </c:pt>
                      <c:pt idx="2">
                        <c:v>0.5074626865671642</c:v>
                      </c:pt>
                      <c:pt idx="3">
                        <c:v>0.65671641791044777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4BA9-4B55-A21A-5F008724DED6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Planilha1!$A$23</c15:sqref>
                        </c15:formulaRef>
                      </c:ext>
                    </c:extLst>
                    <c:strCache>
                      <c:ptCount val="1"/>
                      <c:pt idx="0">
                        <c:v>RR</c:v>
                      </c:pt>
                    </c:strCache>
                  </c:strRef>
                </c:tx>
                <c:spPr>
                  <a:solidFill>
                    <a:schemeClr val="accent1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Planilha1!$B$23:$P$23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0.84</c:v>
                      </c:pt>
                      <c:pt idx="1">
                        <c:v>0.96</c:v>
                      </c:pt>
                      <c:pt idx="2">
                        <c:v>0.18</c:v>
                      </c:pt>
                      <c:pt idx="3">
                        <c:v>0.76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4BA9-4B55-A21A-5F008724DED6}"/>
                  </c:ext>
                </c:extLst>
              </c15:ser>
            </c15:filteredBarSeries>
            <c15:filteredBar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Planilha1!$A$24</c15:sqref>
                        </c15:formulaRef>
                      </c:ext>
                    </c:extLst>
                    <c:strCache>
                      <c:ptCount val="1"/>
                      <c:pt idx="0">
                        <c:v>RS</c:v>
                      </c:pt>
                    </c:strCache>
                  </c:strRef>
                </c:tx>
                <c:spPr>
                  <a:solidFill>
                    <a:schemeClr val="accent3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Planilha1!$B$24:$P$24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0.98055893074119072</c:v>
                      </c:pt>
                      <c:pt idx="1">
                        <c:v>0.99149453219927097</c:v>
                      </c:pt>
                      <c:pt idx="2">
                        <c:v>0.86998784933171325</c:v>
                      </c:pt>
                      <c:pt idx="3">
                        <c:v>0.95139732685297695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4BA9-4B55-A21A-5F008724DED6}"/>
                  </c:ext>
                </c:extLst>
              </c15:ser>
            </c15:filteredBarSeries>
            <c15:filteredBarSeries>
              <c15:ser>
                <c:idx val="23"/>
                <c:order val="2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Planilha1!$A$25</c15:sqref>
                        </c15:formulaRef>
                      </c:ext>
                    </c:extLst>
                    <c:strCache>
                      <c:ptCount val="1"/>
                      <c:pt idx="0">
                        <c:v>SC</c:v>
                      </c:pt>
                    </c:strCache>
                  </c:strRef>
                </c:tx>
                <c:spPr>
                  <a:solidFill>
                    <a:schemeClr val="accent5">
                      <a:lumMod val="7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Planilha1!$B$25:$P$25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0.99169262720664586</c:v>
                      </c:pt>
                      <c:pt idx="1">
                        <c:v>0.99688473520249221</c:v>
                      </c:pt>
                      <c:pt idx="2">
                        <c:v>0.93250259605399788</c:v>
                      </c:pt>
                      <c:pt idx="3">
                        <c:v>0.96261682242990654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4BA9-4B55-A21A-5F008724DED6}"/>
                  </c:ext>
                </c:extLst>
              </c15:ser>
            </c15:filteredBarSeries>
            <c15:filteredBarSeries>
              <c15:ser>
                <c:idx val="24"/>
                <c:order val="2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Planilha1!$A$26</c15:sqref>
                        </c15:formulaRef>
                      </c:ext>
                    </c:extLst>
                    <c:strCache>
                      <c:ptCount val="1"/>
                      <c:pt idx="0">
                        <c:v>SE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Planilha1!$B$26:$P$26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0.83776595744680848</c:v>
                      </c:pt>
                      <c:pt idx="1">
                        <c:v>0.92021276595744683</c:v>
                      </c:pt>
                      <c:pt idx="2">
                        <c:v>0.67021276595744683</c:v>
                      </c:pt>
                      <c:pt idx="3">
                        <c:v>0.91223404255319152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4BA9-4B55-A21A-5F008724DED6}"/>
                  </c:ext>
                </c:extLst>
              </c15:ser>
            </c15:filteredBarSeries>
            <c15:filteredBarSeries>
              <c15:ser>
                <c:idx val="25"/>
                <c:order val="2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Planilha1!$A$27</c15:sqref>
                        </c15:formulaRef>
                      </c:ext>
                    </c:extLst>
                    <c:strCache>
                      <c:ptCount val="1"/>
                      <c:pt idx="0">
                        <c:v>SP</c:v>
                      </c:pt>
                    </c:strCache>
                  </c:strRef>
                </c:tx>
                <c:spPr>
                  <a:solidFill>
                    <a:schemeClr val="accent3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Planilha1!$B$27:$P$27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0.9295671313279531</c:v>
                      </c:pt>
                      <c:pt idx="1">
                        <c:v>0.95011005135730009</c:v>
                      </c:pt>
                      <c:pt idx="2">
                        <c:v>0.79897285399853268</c:v>
                      </c:pt>
                      <c:pt idx="3">
                        <c:v>0.94864269992663242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4BA9-4B55-A21A-5F008724DED6}"/>
                  </c:ext>
                </c:extLst>
              </c15:ser>
            </c15:filteredBarSeries>
            <c15:filteredBarSeries>
              <c15:ser>
                <c:idx val="26"/>
                <c:order val="2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Planilha1!$A$28</c15:sqref>
                        </c15:formulaRef>
                      </c:ext>
                    </c:extLst>
                    <c:strCache>
                      <c:ptCount val="1"/>
                      <c:pt idx="0">
                        <c:v>TO</c:v>
                      </c:pt>
                    </c:strCache>
                  </c:strRef>
                </c:tx>
                <c:spPr>
                  <a:solidFill>
                    <a:schemeClr val="accent5">
                      <a:lumMod val="50000"/>
                      <a:lumOff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Planilha1!$B$28:$P$28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0.8742690058479532</c:v>
                      </c:pt>
                      <c:pt idx="1">
                        <c:v>0.97660818713450293</c:v>
                      </c:pt>
                      <c:pt idx="2">
                        <c:v>0.80701754385964908</c:v>
                      </c:pt>
                      <c:pt idx="3">
                        <c:v>0.95321637426900585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4BA9-4B55-A21A-5F008724DED6}"/>
                  </c:ext>
                </c:extLst>
              </c15:ser>
            </c15:filteredBarSeries>
            <c15:filteredBarSeries>
              <c15:ser>
                <c:idx val="28"/>
                <c:order val="2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Planilha1!$A$30</c15:sqref>
                        </c15:formulaRef>
                      </c:ext>
                    </c:extLst>
                    <c:strCache>
                      <c:ptCount val="1"/>
                      <c:pt idx="0">
                        <c:v>Nordeste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Planilha1!$B$30:$P$30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0.9176635413298847</c:v>
                      </c:pt>
                      <c:pt idx="1">
                        <c:v>0.94201961418256275</c:v>
                      </c:pt>
                      <c:pt idx="2">
                        <c:v>0.77702338614074795</c:v>
                      </c:pt>
                      <c:pt idx="3">
                        <c:v>0.91971117577325145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4BA9-4B55-A21A-5F008724DED6}"/>
                  </c:ext>
                </c:extLst>
              </c15:ser>
            </c15:filteredBarSeries>
            <c15:filteredBarSeries>
              <c15:ser>
                <c:idx val="29"/>
                <c:order val="2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Planilha1!$A$31</c15:sqref>
                        </c15:formulaRef>
                      </c:ext>
                    </c:extLst>
                    <c:strCache>
                      <c:ptCount val="1"/>
                      <c:pt idx="0">
                        <c:v>Norte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Planilha1!$B$31:$P$31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0.88882247459653319</c:v>
                      </c:pt>
                      <c:pt idx="1">
                        <c:v>0.94620442319187092</c:v>
                      </c:pt>
                      <c:pt idx="2">
                        <c:v>0.61864913329348481</c:v>
                      </c:pt>
                      <c:pt idx="3">
                        <c:v>0.8959952181709504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4BA9-4B55-A21A-5F008724DED6}"/>
                  </c:ext>
                </c:extLst>
              </c15:ser>
            </c15:filteredBarSeries>
            <c15:filteredBarSeries>
              <c15:ser>
                <c:idx val="30"/>
                <c:order val="3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Planilha1!$A$32</c15:sqref>
                        </c15:formulaRef>
                      </c:ext>
                    </c:extLst>
                    <c:strCache>
                      <c:ptCount val="1"/>
                      <c:pt idx="0">
                        <c:v>Sudeste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Planilha1!$B$32:$P$32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0.94290435101890946</c:v>
                      </c:pt>
                      <c:pt idx="1">
                        <c:v>0.95850927115843587</c:v>
                      </c:pt>
                      <c:pt idx="2">
                        <c:v>0.78153111804663122</c:v>
                      </c:pt>
                      <c:pt idx="3">
                        <c:v>0.95648981090508534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4BA9-4B55-A21A-5F008724DED6}"/>
                  </c:ext>
                </c:extLst>
              </c15:ser>
            </c15:filteredBarSeries>
            <c15:filteredBarSeries>
              <c15:ser>
                <c:idx val="31"/>
                <c:order val="3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Planilha1!$A$33</c15:sqref>
                        </c15:formulaRef>
                      </c:ext>
                    </c:extLst>
                    <c:strCache>
                      <c:ptCount val="1"/>
                      <c:pt idx="0">
                        <c:v>Sul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Planilha1!$B$33:$P$33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0.97038567493112948</c:v>
                      </c:pt>
                      <c:pt idx="1">
                        <c:v>0.91804407713498626</c:v>
                      </c:pt>
                      <c:pt idx="2">
                        <c:v>0.82128099173553715</c:v>
                      </c:pt>
                      <c:pt idx="3">
                        <c:v>0.94077134986225897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4BA9-4B55-A21A-5F008724DED6}"/>
                  </c:ext>
                </c:extLst>
              </c15:ser>
            </c15:filteredBarSeries>
            <c15:filteredBarSeries>
              <c15:ser>
                <c:idx val="32"/>
                <c:order val="3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Planilha1!$A$34</c15:sqref>
                        </c15:formulaRef>
                      </c:ext>
                    </c:extLst>
                    <c:strCache>
                      <c:ptCount val="1"/>
                      <c:pt idx="0">
                        <c:v>Brasil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Planilha1!$B$1:$P$1</c15:sqref>
                        </c15:formulaRef>
                      </c:ext>
                    </c:extLst>
                    <c:strCache>
                      <c:ptCount val="4"/>
                      <c:pt idx="0">
                        <c:v>Canetas de baixa rotação</c:v>
                      </c:pt>
                      <c:pt idx="1">
                        <c:v>Cuspideiras</c:v>
                      </c:pt>
                      <c:pt idx="2">
                        <c:v>Participa de reuniões em conjunto com a Equipe de Atenção Básica</c:v>
                      </c:pt>
                      <c:pt idx="3">
                        <c:v>O atendimento clínico garante: atendimento agendado/programado E atendimento de demanda espontânea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Planilha1!$B$34:$P$34</c15:sqref>
                        </c15:formulaRef>
                      </c:ext>
                    </c:extLst>
                    <c:numCache>
                      <c:formatCode>0.0%</c:formatCode>
                      <c:ptCount val="4"/>
                      <c:pt idx="0">
                        <c:v>0.93157245827010626</c:v>
                      </c:pt>
                      <c:pt idx="1">
                        <c:v>0.94665212443095603</c:v>
                      </c:pt>
                      <c:pt idx="2">
                        <c:v>0.76967943854324739</c:v>
                      </c:pt>
                      <c:pt idx="3">
                        <c:v>0.93119309559939301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4BA9-4B55-A21A-5F008724DED6}"/>
                  </c:ext>
                </c:extLst>
              </c15:ser>
            </c15:filteredBarSeries>
          </c:ext>
        </c:extLst>
      </c:barChart>
      <c:catAx>
        <c:axId val="287269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165334976"/>
        <c:crosses val="autoZero"/>
        <c:auto val="1"/>
        <c:lblAlgn val="ctr"/>
        <c:lblOffset val="100"/>
        <c:noMultiLvlLbl val="0"/>
      </c:catAx>
      <c:valAx>
        <c:axId val="16533497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28726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3363753579623812"/>
          <c:y val="0.11817120716665697"/>
          <c:w val="0.31630058192192445"/>
          <c:h val="4.3792164529612564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>
              <a:defRPr/>
            </a:pPr>
            <a:r>
              <a:rPr lang="en-US" dirty="0" err="1"/>
              <a:t>Percentual</a:t>
            </a:r>
            <a:r>
              <a:rPr lang="en-US" dirty="0"/>
              <a:t> de </a:t>
            </a:r>
            <a:r>
              <a:rPr lang="en-US" dirty="0" err="1"/>
              <a:t>cumprimento</a:t>
            </a:r>
            <a:r>
              <a:rPr lang="en-US" dirty="0"/>
              <a:t> dos </a:t>
            </a:r>
            <a:r>
              <a:rPr lang="en-US" dirty="0" err="1"/>
              <a:t>padrões</a:t>
            </a:r>
            <a:r>
              <a:rPr lang="en-US" dirty="0"/>
              <a:t> </a:t>
            </a:r>
            <a:r>
              <a:rPr lang="en-US" dirty="0" err="1"/>
              <a:t>estratégicos</a:t>
            </a:r>
            <a:r>
              <a:rPr lang="en-US" dirty="0"/>
              <a:t> </a:t>
            </a:r>
            <a:r>
              <a:rPr lang="en-US" dirty="0" err="1"/>
              <a:t>correspondentes</a:t>
            </a:r>
            <a:r>
              <a:rPr lang="en-US" dirty="0"/>
              <a:t> as </a:t>
            </a:r>
            <a:r>
              <a:rPr lang="en-US" dirty="0" err="1"/>
              <a:t>ações</a:t>
            </a:r>
            <a:r>
              <a:rPr lang="en-US" dirty="0"/>
              <a:t> de </a:t>
            </a:r>
            <a:r>
              <a:rPr lang="pt-BR" dirty="0"/>
              <a:t>Saúde Bucal independente do seu resultado da certificação.</a:t>
            </a:r>
          </a:p>
        </c:rich>
      </c:tx>
      <c:layout>
        <c:manualLayout>
          <c:xMode val="edge"/>
          <c:yMode val="edge"/>
          <c:x val="0.14424443287156172"/>
          <c:y val="7.63841180969967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6042572195923165"/>
          <c:y val="0.29074007300691668"/>
          <c:w val="0.50634064560474312"/>
          <c:h val="0.68767181146163225"/>
        </c:manualLayout>
      </c:layout>
      <c:barChart>
        <c:barDir val="bar"/>
        <c:grouping val="clustered"/>
        <c:varyColors val="0"/>
        <c:ser>
          <c:idx val="11"/>
          <c:order val="0"/>
          <c:tx>
            <c:strRef>
              <c:f>Planilha1!$A$13</c:f>
              <c:strCache>
                <c:ptCount val="1"/>
                <c:pt idx="0">
                  <c:v>MS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Planilha1!$B$1:$G$1</c:f>
              <c:strCache>
                <c:ptCount val="6"/>
                <c:pt idx="0">
                  <c:v>Raio X e processamento</c:v>
                </c:pt>
                <c:pt idx="1">
                  <c:v>Recipiente  p/ descarte de lâmina de chumbo</c:v>
                </c:pt>
                <c:pt idx="2">
                  <c:v>A equipe investigou o perfil epidemiológico de saúde bucal da população do território</c:v>
                </c:pt>
                <c:pt idx="3">
                  <c:v>Realiza discussão de casos e de projetos terapêuticos</c:v>
                </c:pt>
                <c:pt idx="4">
                  <c:v>Utilizam Prontuário Eletrônico para registro das informações em saúde</c:v>
                </c:pt>
                <c:pt idx="5">
                  <c:v>Utiliza protocolos que orientem o encaminhamento dos pacientes para outros níveis de atenção na rede de saúde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Planilha1!$B$13:$G$13</c:f>
              <c:numCache>
                <c:formatCode>0.00%</c:formatCode>
                <c:ptCount val="6"/>
                <c:pt idx="0">
                  <c:v>0.30299999999999999</c:v>
                </c:pt>
                <c:pt idx="1">
                  <c:v>0.38800000000000001</c:v>
                </c:pt>
                <c:pt idx="2">
                  <c:v>0.71599999999999997</c:v>
                </c:pt>
                <c:pt idx="3">
                  <c:v>0.55900000000000005</c:v>
                </c:pt>
                <c:pt idx="4">
                  <c:v>0.75600000000000001</c:v>
                </c:pt>
                <c:pt idx="5">
                  <c:v>0.90200000000000002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0-BE02-4620-8F25-412E5AA6347E}"/>
            </c:ext>
          </c:extLst>
        </c:ser>
        <c:ser>
          <c:idx val="27"/>
          <c:order val="1"/>
          <c:tx>
            <c:strRef>
              <c:f>Planilha1!$A$29</c:f>
              <c:strCache>
                <c:ptCount val="1"/>
                <c:pt idx="0">
                  <c:v>Centro-Oeste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Planilha1!$B$1:$G$1</c:f>
              <c:strCache>
                <c:ptCount val="6"/>
                <c:pt idx="0">
                  <c:v>Raio X e processamento</c:v>
                </c:pt>
                <c:pt idx="1">
                  <c:v>Recipiente  p/ descarte de lâmina de chumbo</c:v>
                </c:pt>
                <c:pt idx="2">
                  <c:v>A equipe investigou o perfil epidemiológico de saúde bucal da população do território</c:v>
                </c:pt>
                <c:pt idx="3">
                  <c:v>Realiza discussão de casos e de projetos terapêuticos</c:v>
                </c:pt>
                <c:pt idx="4">
                  <c:v>Utilizam Prontuário Eletrônico para registro das informações em saúde</c:v>
                </c:pt>
                <c:pt idx="5">
                  <c:v>Utiliza protocolos que orientem o encaminhamento dos pacientes para outros níveis de atenção na rede de saúde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Planilha1!$B$29:$G$29</c:f>
              <c:numCache>
                <c:formatCode>0.00%</c:formatCode>
                <c:ptCount val="6"/>
                <c:pt idx="0">
                  <c:v>0.25600000000000001</c:v>
                </c:pt>
                <c:pt idx="1">
                  <c:v>0.32800000000000001</c:v>
                </c:pt>
                <c:pt idx="2">
                  <c:v>0.48499999999999999</c:v>
                </c:pt>
                <c:pt idx="3">
                  <c:v>0.41799999999999998</c:v>
                </c:pt>
                <c:pt idx="4">
                  <c:v>0.57199999999999995</c:v>
                </c:pt>
                <c:pt idx="5">
                  <c:v>0.81799999999999995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5="http://schemas.microsoft.com/office/drawing/2012/chart" xmlns:c16r2="http://schemas.microsoft.com/office/drawing/2015/06/chart">
            <c:ext xmlns:c16="http://schemas.microsoft.com/office/drawing/2014/chart" uri="{C3380CC4-5D6E-409C-BE32-E72D297353CC}">
              <c16:uniqueId val="{00000001-BE02-4620-8F25-412E5AA6347E}"/>
            </c:ext>
          </c:extLst>
        </c:ser>
        <c:ser>
          <c:idx val="32"/>
          <c:order val="2"/>
          <c:tx>
            <c:strRef>
              <c:f>Planilha1!$A$34</c:f>
              <c:strCache>
                <c:ptCount val="1"/>
                <c:pt idx="0">
                  <c:v>Brasil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Planilha1!$B$1:$G$1</c:f>
              <c:strCache>
                <c:ptCount val="6"/>
                <c:pt idx="0">
                  <c:v>Raio X e processamento</c:v>
                </c:pt>
                <c:pt idx="1">
                  <c:v>Recipiente  p/ descarte de lâmina de chumbo</c:v>
                </c:pt>
                <c:pt idx="2">
                  <c:v>A equipe investigou o perfil epidemiológico de saúde bucal da população do território</c:v>
                </c:pt>
                <c:pt idx="3">
                  <c:v>Realiza discussão de casos e de projetos terapêuticos</c:v>
                </c:pt>
                <c:pt idx="4">
                  <c:v>Utilizam Prontuário Eletrônico para registro das informações em saúde</c:v>
                </c:pt>
                <c:pt idx="5">
                  <c:v>Utiliza protocolos que orientem o encaminhamento dos pacientes para outros níveis de atenção na rede de saúde</c:v>
                </c:pt>
              </c:strCache>
              <c:extLst xmlns:c15="http://schemas.microsoft.com/office/drawing/2012/chart" xmlns:c16r2="http://schemas.microsoft.com/office/drawing/2015/06/chart"/>
            </c:strRef>
          </c:cat>
          <c:val>
            <c:numRef>
              <c:f>Planilha1!$B$34:$G$34</c:f>
              <c:numCache>
                <c:formatCode>0.00%</c:formatCode>
                <c:ptCount val="6"/>
                <c:pt idx="0">
                  <c:v>0.22700000000000001</c:v>
                </c:pt>
                <c:pt idx="1">
                  <c:v>0.28999999999999998</c:v>
                </c:pt>
                <c:pt idx="2">
                  <c:v>0.53500000000000003</c:v>
                </c:pt>
                <c:pt idx="3">
                  <c:v>0.45900000000000002</c:v>
                </c:pt>
                <c:pt idx="4">
                  <c:v>0.33900000000000002</c:v>
                </c:pt>
                <c:pt idx="5">
                  <c:v>0.83899999999999997</c:v>
                </c:pt>
              </c:numCache>
              <c:extLst xmlns:c15="http://schemas.microsoft.com/office/drawing/2012/chart"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02-4620-8F25-412E5AA634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7269376"/>
        <c:axId val="158432576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Planilha1!$A$2</c15:sqref>
                        </c15:formulaRef>
                      </c:ext>
                    </c:extLst>
                    <c:strCache>
                      <c:ptCount val="1"/>
                      <c:pt idx="0">
                        <c:v>AC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Planilha1!$B$2:$G$2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5.8000000000000003E-2</c:v>
                      </c:pt>
                      <c:pt idx="1">
                        <c:v>0.21199999999999999</c:v>
                      </c:pt>
                      <c:pt idx="2">
                        <c:v>0.106</c:v>
                      </c:pt>
                      <c:pt idx="3">
                        <c:v>6.7000000000000004E-2</c:v>
                      </c:pt>
                      <c:pt idx="4">
                        <c:v>7.6999999999999999E-2</c:v>
                      </c:pt>
                      <c:pt idx="5">
                        <c:v>0.45200000000000001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E02-4620-8F25-412E5AA6347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</c15:sqref>
                        </c15:formulaRef>
                      </c:ext>
                    </c:extLst>
                    <c:strCache>
                      <c:ptCount val="1"/>
                      <c:pt idx="0">
                        <c:v>AL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Planilha1!$B$3:$G$3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0.154</c:v>
                      </c:pt>
                      <c:pt idx="1">
                        <c:v>0.20799999999999999</c:v>
                      </c:pt>
                      <c:pt idx="2">
                        <c:v>0.59899999999999998</c:v>
                      </c:pt>
                      <c:pt idx="3">
                        <c:v>0.371</c:v>
                      </c:pt>
                      <c:pt idx="4">
                        <c:v>0.14899999999999999</c:v>
                      </c:pt>
                      <c:pt idx="5">
                        <c:v>0.85699999999999998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BE02-4620-8F25-412E5AA6347E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Planilha1!$A$4</c15:sqref>
                        </c15:formulaRef>
                      </c:ext>
                    </c:extLst>
                    <c:strCache>
                      <c:ptCount val="1"/>
                      <c:pt idx="0">
                        <c:v>AM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Planilha1!$B$4:$G$4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0.111</c:v>
                      </c:pt>
                      <c:pt idx="1">
                        <c:v>0.246</c:v>
                      </c:pt>
                      <c:pt idx="2">
                        <c:v>0.44600000000000001</c:v>
                      </c:pt>
                      <c:pt idx="3">
                        <c:v>0.28599999999999998</c:v>
                      </c:pt>
                      <c:pt idx="4">
                        <c:v>6.0999999999999999E-2</c:v>
                      </c:pt>
                      <c:pt idx="5">
                        <c:v>0.69099999999999995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BE02-4620-8F25-412E5AA6347E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Planilha1!$A$5</c15:sqref>
                        </c15:formulaRef>
                      </c:ext>
                    </c:extLst>
                    <c:strCache>
                      <c:ptCount val="1"/>
                      <c:pt idx="0">
                        <c:v>AP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Planilha1!$B$5:$G$5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0.36499999999999999</c:v>
                      </c:pt>
                      <c:pt idx="1">
                        <c:v>0.127</c:v>
                      </c:pt>
                      <c:pt idx="2">
                        <c:v>0.27</c:v>
                      </c:pt>
                      <c:pt idx="3">
                        <c:v>0.317</c:v>
                      </c:pt>
                      <c:pt idx="4">
                        <c:v>0</c:v>
                      </c:pt>
                      <c:pt idx="5">
                        <c:v>0.77800000000000002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BE02-4620-8F25-412E5AA6347E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Planilha1!$A$6</c15:sqref>
                        </c15:formulaRef>
                      </c:ext>
                    </c:extLst>
                    <c:strCache>
                      <c:ptCount val="1"/>
                      <c:pt idx="0">
                        <c:v>BA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Planilha1!$B$6:$G$6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0.17199999999999999</c:v>
                      </c:pt>
                      <c:pt idx="1">
                        <c:v>0.23200000000000001</c:v>
                      </c:pt>
                      <c:pt idx="2">
                        <c:v>0.50700000000000001</c:v>
                      </c:pt>
                      <c:pt idx="3">
                        <c:v>0.40500000000000003</c:v>
                      </c:pt>
                      <c:pt idx="4">
                        <c:v>0.152</c:v>
                      </c:pt>
                      <c:pt idx="5">
                        <c:v>0.79700000000000004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E02-4620-8F25-412E5AA6347E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Planilha1!$A$7</c15:sqref>
                        </c15:formulaRef>
                      </c:ext>
                    </c:extLst>
                    <c:strCache>
                      <c:ptCount val="1"/>
                      <c:pt idx="0">
                        <c:v>CE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Planilha1!$B$7:$G$7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0.22700000000000001</c:v>
                      </c:pt>
                      <c:pt idx="1">
                        <c:v>0.40699999999999997</c:v>
                      </c:pt>
                      <c:pt idx="2">
                        <c:v>0.55500000000000005</c:v>
                      </c:pt>
                      <c:pt idx="3">
                        <c:v>0.47599999999999998</c:v>
                      </c:pt>
                      <c:pt idx="4">
                        <c:v>0.13</c:v>
                      </c:pt>
                      <c:pt idx="5">
                        <c:v>0.875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E02-4620-8F25-412E5AA6347E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Planilha1!$A$8</c15:sqref>
                        </c15:formulaRef>
                      </c:ext>
                    </c:extLst>
                    <c:strCache>
                      <c:ptCount val="1"/>
                      <c:pt idx="0">
                        <c:v>DF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Planilha1!$B$8:$G$8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</c:v>
                      </c:pt>
                      <c:pt idx="1">
                        <c:v>0.216</c:v>
                      </c:pt>
                      <c:pt idx="2">
                        <c:v>0.16200000000000001</c:v>
                      </c:pt>
                      <c:pt idx="3">
                        <c:v>0.27</c:v>
                      </c:pt>
                      <c:pt idx="4">
                        <c:v>0.45900000000000002</c:v>
                      </c:pt>
                      <c:pt idx="5">
                        <c:v>0.91900000000000004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E02-4620-8F25-412E5AA6347E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Planilha1!$A$9</c15:sqref>
                        </c15:formulaRef>
                      </c:ext>
                    </c:extLst>
                    <c:strCache>
                      <c:ptCount val="1"/>
                      <c:pt idx="0">
                        <c:v>ES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Planilha1!$B$9:$G$9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0.32500000000000001</c:v>
                      </c:pt>
                      <c:pt idx="1">
                        <c:v>0.23899999999999999</c:v>
                      </c:pt>
                      <c:pt idx="2">
                        <c:v>0.40100000000000002</c:v>
                      </c:pt>
                      <c:pt idx="3">
                        <c:v>0.39800000000000002</c:v>
                      </c:pt>
                      <c:pt idx="4">
                        <c:v>0.27700000000000002</c:v>
                      </c:pt>
                      <c:pt idx="5">
                        <c:v>0.78900000000000003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E02-4620-8F25-412E5AA6347E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Planilha1!$A$10</c15:sqref>
                        </c15:formulaRef>
                      </c:ext>
                    </c:extLst>
                    <c:strCache>
                      <c:ptCount val="1"/>
                      <c:pt idx="0">
                        <c:v>GO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Planilha1!$B$10:$G$10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0.22700000000000001</c:v>
                      </c:pt>
                      <c:pt idx="1">
                        <c:v>0.27600000000000002</c:v>
                      </c:pt>
                      <c:pt idx="2">
                        <c:v>0.312</c:v>
                      </c:pt>
                      <c:pt idx="3">
                        <c:v>0.28499999999999998</c:v>
                      </c:pt>
                      <c:pt idx="4">
                        <c:v>0.433</c:v>
                      </c:pt>
                      <c:pt idx="5">
                        <c:v>0.76400000000000001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BE02-4620-8F25-412E5AA6347E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Planilha1!$A$11</c15:sqref>
                        </c15:formulaRef>
                      </c:ext>
                    </c:extLst>
                    <c:strCache>
                      <c:ptCount val="1"/>
                      <c:pt idx="0">
                        <c:v>MA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Planilha1!$B$11:$G$11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0.14199999999999999</c:v>
                      </c:pt>
                      <c:pt idx="1">
                        <c:v>0.22</c:v>
                      </c:pt>
                      <c:pt idx="2">
                        <c:v>0.27500000000000002</c:v>
                      </c:pt>
                      <c:pt idx="3">
                        <c:v>0.217</c:v>
                      </c:pt>
                      <c:pt idx="4">
                        <c:v>4.1000000000000002E-2</c:v>
                      </c:pt>
                      <c:pt idx="5">
                        <c:v>0.69299999999999995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E02-4620-8F25-412E5AA6347E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Planilha1!$A$12</c15:sqref>
                        </c15:formulaRef>
                      </c:ext>
                    </c:extLst>
                    <c:strCache>
                      <c:ptCount val="1"/>
                      <c:pt idx="0">
                        <c:v>MG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Planilha1!$B$12:$G$12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0.159</c:v>
                      </c:pt>
                      <c:pt idx="1">
                        <c:v>0.21</c:v>
                      </c:pt>
                      <c:pt idx="2">
                        <c:v>0.65100000000000002</c:v>
                      </c:pt>
                      <c:pt idx="3">
                        <c:v>0.51</c:v>
                      </c:pt>
                      <c:pt idx="4">
                        <c:v>0.35399999999999998</c:v>
                      </c:pt>
                      <c:pt idx="5">
                        <c:v>0.83699999999999997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BE02-4620-8F25-412E5AA6347E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Planilha1!$A$14</c15:sqref>
                        </c15:formulaRef>
                      </c:ext>
                    </c:extLst>
                    <c:strCache>
                      <c:ptCount val="1"/>
                      <c:pt idx="0">
                        <c:v>MT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Planilha1!$B$14:$G$14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0.29799999999999999</c:v>
                      </c:pt>
                      <c:pt idx="1">
                        <c:v>0.39500000000000002</c:v>
                      </c:pt>
                      <c:pt idx="2">
                        <c:v>0.66400000000000003</c:v>
                      </c:pt>
                      <c:pt idx="3">
                        <c:v>0.59599999999999997</c:v>
                      </c:pt>
                      <c:pt idx="4">
                        <c:v>0.70499999999999996</c:v>
                      </c:pt>
                      <c:pt idx="5">
                        <c:v>0.83899999999999997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BE02-4620-8F25-412E5AA6347E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Planilha1!$A$15</c15:sqref>
                        </c15:formulaRef>
                      </c:ext>
                    </c:extLst>
                    <c:strCache>
                      <c:ptCount val="1"/>
                      <c:pt idx="0">
                        <c:v>PA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Planilha1!$B$15:$G$15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0.106</c:v>
                      </c:pt>
                      <c:pt idx="1">
                        <c:v>8.8999999999999996E-2</c:v>
                      </c:pt>
                      <c:pt idx="2">
                        <c:v>0.317</c:v>
                      </c:pt>
                      <c:pt idx="3">
                        <c:v>0.246</c:v>
                      </c:pt>
                      <c:pt idx="4">
                        <c:v>0.113</c:v>
                      </c:pt>
                      <c:pt idx="5">
                        <c:v>0.79900000000000004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BE02-4620-8F25-412E5AA6347E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Planilha1!$A$16</c15:sqref>
                        </c15:formulaRef>
                      </c:ext>
                    </c:extLst>
                    <c:strCache>
                      <c:ptCount val="1"/>
                      <c:pt idx="0">
                        <c:v>PB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Planilha1!$B$16:$G$16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1.4999999999999999E-2</c:v>
                      </c:pt>
                      <c:pt idx="1">
                        <c:v>0.29099999999999998</c:v>
                      </c:pt>
                      <c:pt idx="2">
                        <c:v>0.61599999999999999</c:v>
                      </c:pt>
                      <c:pt idx="3">
                        <c:v>0.60099999999999998</c:v>
                      </c:pt>
                      <c:pt idx="4">
                        <c:v>0.20899999999999999</c:v>
                      </c:pt>
                      <c:pt idx="5">
                        <c:v>0.96599999999999997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BE02-4620-8F25-412E5AA6347E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Planilha1!$A$17</c15:sqref>
                        </c15:formulaRef>
                      </c:ext>
                    </c:extLst>
                    <c:strCache>
                      <c:ptCount val="1"/>
                      <c:pt idx="0">
                        <c:v>PE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Planilha1!$B$17:$G$17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0.23799999999999999</c:v>
                      </c:pt>
                      <c:pt idx="1">
                        <c:v>0.3</c:v>
                      </c:pt>
                      <c:pt idx="2">
                        <c:v>0.54100000000000004</c:v>
                      </c:pt>
                      <c:pt idx="3">
                        <c:v>0.49299999999999999</c:v>
                      </c:pt>
                      <c:pt idx="4">
                        <c:v>0.23300000000000001</c:v>
                      </c:pt>
                      <c:pt idx="5">
                        <c:v>0.83599999999999997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BE02-4620-8F25-412E5AA6347E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Planilha1!$A$18</c15:sqref>
                        </c15:formulaRef>
                      </c:ext>
                    </c:extLst>
                    <c:strCache>
                      <c:ptCount val="1"/>
                      <c:pt idx="0">
                        <c:v>PI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Planilha1!$B$18:$G$18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0.28199999999999997</c:v>
                      </c:pt>
                      <c:pt idx="1">
                        <c:v>0.29799999999999999</c:v>
                      </c:pt>
                      <c:pt idx="2">
                        <c:v>0.56000000000000005</c:v>
                      </c:pt>
                      <c:pt idx="3">
                        <c:v>0.46600000000000003</c:v>
                      </c:pt>
                      <c:pt idx="4">
                        <c:v>0.216</c:v>
                      </c:pt>
                      <c:pt idx="5">
                        <c:v>0.86799999999999999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BE02-4620-8F25-412E5AA6347E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Planilha1!$A$19</c15:sqref>
                        </c15:formulaRef>
                      </c:ext>
                    </c:extLst>
                    <c:strCache>
                      <c:ptCount val="1"/>
                      <c:pt idx="0">
                        <c:v>PR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Planilha1!$B$19:$G$19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0.223</c:v>
                      </c:pt>
                      <c:pt idx="1">
                        <c:v>0.31900000000000001</c:v>
                      </c:pt>
                      <c:pt idx="2">
                        <c:v>0.46200000000000002</c:v>
                      </c:pt>
                      <c:pt idx="3">
                        <c:v>0.376</c:v>
                      </c:pt>
                      <c:pt idx="4">
                        <c:v>0.69</c:v>
                      </c:pt>
                      <c:pt idx="5">
                        <c:v>0.83199999999999996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BE02-4620-8F25-412E5AA6347E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Planilha1!$A$20</c15:sqref>
                        </c15:formulaRef>
                      </c:ext>
                    </c:extLst>
                    <c:strCache>
                      <c:ptCount val="1"/>
                      <c:pt idx="0">
                        <c:v>RJ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Planilha1!$B$20:$G$20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0.17599999999999999</c:v>
                      </c:pt>
                      <c:pt idx="1">
                        <c:v>0.24399999999999999</c:v>
                      </c:pt>
                      <c:pt idx="2">
                        <c:v>0.55600000000000005</c:v>
                      </c:pt>
                      <c:pt idx="3">
                        <c:v>0.499</c:v>
                      </c:pt>
                      <c:pt idx="4">
                        <c:v>0.41099999999999998</c:v>
                      </c:pt>
                      <c:pt idx="5">
                        <c:v>0.92100000000000004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BE02-4620-8F25-412E5AA6347E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Planilha1!$A$21</c15:sqref>
                        </c15:formulaRef>
                      </c:ext>
                    </c:extLst>
                    <c:strCache>
                      <c:ptCount val="1"/>
                      <c:pt idx="0">
                        <c:v>RN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Planilha1!$B$21:$G$21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0.34599999999999997</c:v>
                      </c:pt>
                      <c:pt idx="1">
                        <c:v>0.443</c:v>
                      </c:pt>
                      <c:pt idx="2">
                        <c:v>0.68200000000000005</c:v>
                      </c:pt>
                      <c:pt idx="3">
                        <c:v>0.65100000000000002</c:v>
                      </c:pt>
                      <c:pt idx="4">
                        <c:v>0.19400000000000001</c:v>
                      </c:pt>
                      <c:pt idx="5">
                        <c:v>0.93400000000000005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BE02-4620-8F25-412E5AA6347E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Planilha1!$A$22</c15:sqref>
                        </c15:formulaRef>
                      </c:ext>
                    </c:extLst>
                    <c:strCache>
                      <c:ptCount val="1"/>
                      <c:pt idx="0">
                        <c:v>RO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Planilha1!$B$22:$G$22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0.104</c:v>
                      </c:pt>
                      <c:pt idx="1">
                        <c:v>0.224</c:v>
                      </c:pt>
                      <c:pt idx="2">
                        <c:v>0.29099999999999998</c:v>
                      </c:pt>
                      <c:pt idx="3">
                        <c:v>0.29099999999999998</c:v>
                      </c:pt>
                      <c:pt idx="4">
                        <c:v>0.38800000000000001</c:v>
                      </c:pt>
                      <c:pt idx="5">
                        <c:v>0.56699999999999995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BE02-4620-8F25-412E5AA6347E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Planilha1!$A$23</c15:sqref>
                        </c15:formulaRef>
                      </c:ext>
                    </c:extLst>
                    <c:strCache>
                      <c:ptCount val="1"/>
                      <c:pt idx="0">
                        <c:v>RR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Planilha1!$B$23:$G$23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0.08</c:v>
                      </c:pt>
                      <c:pt idx="1">
                        <c:v>0.14000000000000001</c:v>
                      </c:pt>
                      <c:pt idx="2">
                        <c:v>0.1</c:v>
                      </c:pt>
                      <c:pt idx="3">
                        <c:v>0.12</c:v>
                      </c:pt>
                      <c:pt idx="4">
                        <c:v>0.04</c:v>
                      </c:pt>
                      <c:pt idx="5">
                        <c:v>0.6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BE02-4620-8F25-412E5AA6347E}"/>
                  </c:ext>
                </c:extLst>
              </c15:ser>
            </c15:filteredBarSeries>
            <c15:filteredBar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Planilha1!$A$24</c15:sqref>
                        </c15:formulaRef>
                      </c:ext>
                    </c:extLst>
                    <c:strCache>
                      <c:ptCount val="1"/>
                      <c:pt idx="0">
                        <c:v>RS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Planilha1!$B$24:$G$24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0.27</c:v>
                      </c:pt>
                      <c:pt idx="1">
                        <c:v>0.313</c:v>
                      </c:pt>
                      <c:pt idx="2">
                        <c:v>0.44800000000000001</c:v>
                      </c:pt>
                      <c:pt idx="3">
                        <c:v>0.54600000000000004</c:v>
                      </c:pt>
                      <c:pt idx="4">
                        <c:v>0.75900000000000001</c:v>
                      </c:pt>
                      <c:pt idx="5">
                        <c:v>0.82099999999999995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BE02-4620-8F25-412E5AA6347E}"/>
                  </c:ext>
                </c:extLst>
              </c15:ser>
            </c15:filteredBarSeries>
            <c15:filteredBarSeries>
              <c15:ser>
                <c:idx val="23"/>
                <c:order val="2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Planilha1!$A$25</c15:sqref>
                        </c15:formulaRef>
                      </c:ext>
                    </c:extLst>
                    <c:strCache>
                      <c:ptCount val="1"/>
                      <c:pt idx="0">
                        <c:v>SC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Planilha1!$B$25:$G$25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0.314</c:v>
                      </c:pt>
                      <c:pt idx="1">
                        <c:v>0.375</c:v>
                      </c:pt>
                      <c:pt idx="2">
                        <c:v>0.72199999999999998</c:v>
                      </c:pt>
                      <c:pt idx="3">
                        <c:v>0.68799999999999994</c:v>
                      </c:pt>
                      <c:pt idx="4">
                        <c:v>0.90200000000000002</c:v>
                      </c:pt>
                      <c:pt idx="5">
                        <c:v>0.95699999999999996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BE02-4620-8F25-412E5AA6347E}"/>
                  </c:ext>
                </c:extLst>
              </c15:ser>
            </c15:filteredBarSeries>
            <c15:filteredBarSeries>
              <c15:ser>
                <c:idx val="24"/>
                <c:order val="2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Planilha1!$A$26</c15:sqref>
                        </c15:formulaRef>
                      </c:ext>
                    </c:extLst>
                    <c:strCache>
                      <c:ptCount val="1"/>
                      <c:pt idx="0">
                        <c:v>SE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Planilha1!$B$26:$G$26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0.21</c:v>
                      </c:pt>
                      <c:pt idx="1">
                        <c:v>0.255</c:v>
                      </c:pt>
                      <c:pt idx="2">
                        <c:v>0.41</c:v>
                      </c:pt>
                      <c:pt idx="3">
                        <c:v>0.34599999999999997</c:v>
                      </c:pt>
                      <c:pt idx="4">
                        <c:v>0</c:v>
                      </c:pt>
                      <c:pt idx="5">
                        <c:v>0.84299999999999997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BE02-4620-8F25-412E5AA6347E}"/>
                  </c:ext>
                </c:extLst>
              </c15:ser>
            </c15:filteredBarSeries>
            <c15:filteredBarSeries>
              <c15:ser>
                <c:idx val="25"/>
                <c:order val="2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Planilha1!$A$27</c15:sqref>
                        </c15:formulaRef>
                      </c:ext>
                    </c:extLst>
                    <c:strCache>
                      <c:ptCount val="1"/>
                      <c:pt idx="0">
                        <c:v>SP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Planilha1!$B$27:$G$27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0.45900000000000002</c:v>
                      </c:pt>
                      <c:pt idx="1">
                        <c:v>0.43099999999999999</c:v>
                      </c:pt>
                      <c:pt idx="2">
                        <c:v>0.627</c:v>
                      </c:pt>
                      <c:pt idx="3">
                        <c:v>0.60899999999999999</c:v>
                      </c:pt>
                      <c:pt idx="4">
                        <c:v>0.42699999999999999</c:v>
                      </c:pt>
                      <c:pt idx="5">
                        <c:v>0.89700000000000002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BE02-4620-8F25-412E5AA6347E}"/>
                  </c:ext>
                </c:extLst>
              </c15:ser>
            </c15:filteredBarSeries>
            <c15:filteredBarSeries>
              <c15:ser>
                <c:idx val="26"/>
                <c:order val="2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Planilha1!$A$28</c15:sqref>
                        </c15:formulaRef>
                      </c:ext>
                    </c:extLst>
                    <c:strCache>
                      <c:ptCount val="1"/>
                      <c:pt idx="0">
                        <c:v>TO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Planilha1!$B$28:$G$28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0.22500000000000001</c:v>
                      </c:pt>
                      <c:pt idx="1">
                        <c:v>0.18099999999999999</c:v>
                      </c:pt>
                      <c:pt idx="2">
                        <c:v>0.57899999999999996</c:v>
                      </c:pt>
                      <c:pt idx="3">
                        <c:v>0.28699999999999998</c:v>
                      </c:pt>
                      <c:pt idx="4">
                        <c:v>0.60799999999999998</c:v>
                      </c:pt>
                      <c:pt idx="5">
                        <c:v>0.83299999999999996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BE02-4620-8F25-412E5AA6347E}"/>
                  </c:ext>
                </c:extLst>
              </c15:ser>
            </c15:filteredBarSeries>
            <c15:filteredBarSeries>
              <c15:ser>
                <c:idx val="28"/>
                <c:order val="2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Planilha1!$A$30</c15:sqref>
                        </c15:formulaRef>
                      </c:ext>
                    </c:extLst>
                    <c:strCache>
                      <c:ptCount val="1"/>
                      <c:pt idx="0">
                        <c:v>Nordeste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Planilha1!$B$30:$G$30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0.21299999999999999</c:v>
                      </c:pt>
                      <c:pt idx="1">
                        <c:v>0.3</c:v>
                      </c:pt>
                      <c:pt idx="2">
                        <c:v>0.52500000000000002</c:v>
                      </c:pt>
                      <c:pt idx="3">
                        <c:v>0.443</c:v>
                      </c:pt>
                      <c:pt idx="4">
                        <c:v>0.156</c:v>
                      </c:pt>
                      <c:pt idx="5">
                        <c:v>0.83699999999999997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D-BE02-4620-8F25-412E5AA6347E}"/>
                  </c:ext>
                </c:extLst>
              </c15:ser>
            </c15:filteredBarSeries>
            <c15:filteredBarSeries>
              <c15:ser>
                <c:idx val="29"/>
                <c:order val="2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Planilha1!$A$31</c15:sqref>
                        </c15:formulaRef>
                      </c:ext>
                    </c:extLst>
                    <c:strCache>
                      <c:ptCount val="1"/>
                      <c:pt idx="0">
                        <c:v>Norte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Planilha1!$B$31:$G$31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0.13700000000000001</c:v>
                      </c:pt>
                      <c:pt idx="1">
                        <c:v>0.16600000000000001</c:v>
                      </c:pt>
                      <c:pt idx="2">
                        <c:v>0.378</c:v>
                      </c:pt>
                      <c:pt idx="3">
                        <c:v>0.255</c:v>
                      </c:pt>
                      <c:pt idx="4">
                        <c:v>0.215</c:v>
                      </c:pt>
                      <c:pt idx="5">
                        <c:v>0.73399999999999999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E-BE02-4620-8F25-412E5AA6347E}"/>
                  </c:ext>
                </c:extLst>
              </c15:ser>
            </c15:filteredBarSeries>
            <c15:filteredBarSeries>
              <c15:ser>
                <c:idx val="30"/>
                <c:order val="3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Planilha1!$A$32</c15:sqref>
                        </c15:formulaRef>
                      </c:ext>
                    </c:extLst>
                    <c:strCache>
                      <c:ptCount val="1"/>
                      <c:pt idx="0">
                        <c:v>Sudeste</c:v>
                      </c:pt>
                    </c:strCache>
                  </c:strRef>
                </c:tx>
                <c:spPr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Planilha1!$B$32:$G$32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0.249</c:v>
                      </c:pt>
                      <c:pt idx="1">
                        <c:v>0.27300000000000002</c:v>
                      </c:pt>
                      <c:pt idx="2">
                        <c:v>0.61099999999999999</c:v>
                      </c:pt>
                      <c:pt idx="3">
                        <c:v>0.52500000000000002</c:v>
                      </c:pt>
                      <c:pt idx="4">
                        <c:v>0.377</c:v>
                      </c:pt>
                      <c:pt idx="5">
                        <c:v>0.86299999999999999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F-BE02-4620-8F25-412E5AA6347E}"/>
                  </c:ext>
                </c:extLst>
              </c15:ser>
            </c15:filteredBarSeries>
            <c15:filteredBarSeries>
              <c15:ser>
                <c:idx val="31"/>
                <c:order val="3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Planilha1!$A$33</c15:sqref>
                        </c15:formulaRef>
                      </c:ext>
                    </c:extLst>
                    <c:strCache>
                      <c:ptCount val="1"/>
                      <c:pt idx="0">
                        <c:v>Sul</c:v>
                      </c:pt>
                    </c:strCache>
                  </c:strRef>
                </c:tx>
                <c:spPr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Planilha1!$B$1:$G$1</c15:sqref>
                        </c15:formulaRef>
                      </c:ext>
                    </c:extLst>
                    <c:strCache>
                      <c:ptCount val="6"/>
                      <c:pt idx="0">
                        <c:v>Raio X e processamento</c:v>
                      </c:pt>
                      <c:pt idx="1">
                        <c:v>Recipiente  p/ descarte de lâmina de chumbo</c:v>
                      </c:pt>
                      <c:pt idx="2">
                        <c:v>A equipe investigou o perfil epidemiológico de saúde bucal da população do território</c:v>
                      </c:pt>
                      <c:pt idx="3">
                        <c:v>Realiza discussão de casos e de projetos terapêuticos</c:v>
                      </c:pt>
                      <c:pt idx="4">
                        <c:v>Utilizam Prontuário Eletrônico para registro das informações em saúde</c:v>
                      </c:pt>
                      <c:pt idx="5">
                        <c:v>Utiliza protocolos que orientem o encaminhamento dos pacientes para outros níveis de atenção na rede de saúde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Planilha1!$B$33:$G$33</c15:sqref>
                        </c15:formulaRef>
                      </c:ext>
                    </c:extLst>
                    <c:numCache>
                      <c:formatCode>0.00%</c:formatCode>
                      <c:ptCount val="6"/>
                      <c:pt idx="0">
                        <c:v>0.26600000000000001</c:v>
                      </c:pt>
                      <c:pt idx="1">
                        <c:v>0.33600000000000002</c:v>
                      </c:pt>
                      <c:pt idx="2">
                        <c:v>0.54400000000000004</c:v>
                      </c:pt>
                      <c:pt idx="3">
                        <c:v>0.52800000000000002</c:v>
                      </c:pt>
                      <c:pt idx="4">
                        <c:v>0.78</c:v>
                      </c:pt>
                      <c:pt idx="5">
                        <c:v>0.87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0-BE02-4620-8F25-412E5AA6347E}"/>
                  </c:ext>
                </c:extLst>
              </c15:ser>
            </c15:filteredBarSeries>
          </c:ext>
        </c:extLst>
      </c:barChart>
      <c:catAx>
        <c:axId val="28726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158432576"/>
        <c:crosses val="autoZero"/>
        <c:auto val="1"/>
        <c:lblAlgn val="ctr"/>
        <c:lblOffset val="100"/>
        <c:noMultiLvlLbl val="0"/>
      </c:catAx>
      <c:valAx>
        <c:axId val="15843257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8726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252860840052032"/>
          <c:y val="0.20412892679072553"/>
          <c:w val="0.30811659509659994"/>
          <c:h val="2.225492055685104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25D4112-A2F4-4337-861A-2DB352C47D05}" type="datetimeFigureOut">
              <a:rPr lang="pt-BR"/>
              <a:pPr>
                <a:defRPr/>
              </a:pPr>
              <a:t>27/11/2018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8876EB-537E-437B-8F3C-58063AE4B5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575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91C98-CEA9-46DE-830F-49340F309DAB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3E10C-1D7D-43A8-9F4B-24A2CFD1066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DD940-6681-465D-894E-414D7ECAAE79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567CF-D94D-4E49-AAA2-0322615F2AB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179EA-618B-465C-91A4-ACCEFE1143BF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A81D8-B8DD-41CC-AA36-A07DA09C77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F8437-7B9D-42E8-B34A-E3A8AB91B3CD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4CBA3-67E6-41BA-AA52-52A6ABDC7B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EA35E-9E1C-4CBF-BC81-49E5A34673F2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616A0-1BB0-4F4B-A28A-466C96C804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48BCE-2B95-4950-8D5A-5AE7A8CF285D}" type="datetime1">
              <a:rPr lang="pt-BR" smtClean="0"/>
              <a:t>27/11/2018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BB0D-47AD-46CE-AC27-5FD70C77A9B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F50DD-DAA2-432F-AA60-748FAFAE6B91}" type="datetime1">
              <a:rPr lang="pt-BR" smtClean="0"/>
              <a:t>27/11/2018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3593-6D8F-47B6-97C0-392098B249A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090E-6D4E-4FF5-B4AA-5ECD052E2899}" type="datetime1">
              <a:rPr lang="pt-BR" smtClean="0"/>
              <a:t>27/11/2018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21236-C06A-45D0-9161-C5B302E992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9F937-9BCF-49A5-8FBA-856C7BF3890F}" type="datetime1">
              <a:rPr lang="pt-BR" smtClean="0"/>
              <a:t>27/11/2018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8B433-D61B-434F-9020-23C7C8F8C6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6213-E797-4B94-9BDD-CFB678EF09FB}" type="datetime1">
              <a:rPr lang="pt-BR" smtClean="0"/>
              <a:t>27/11/2018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D3B6-513C-41ED-86D5-E317F8C05A9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431FB-4A5B-4B96-AF96-700B51B1B23A}" type="datetime1">
              <a:rPr lang="pt-BR" smtClean="0"/>
              <a:t>27/11/2018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9EF13-298B-416A-A5A7-4FE732E1C6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B1553E-8FA1-4A77-BF52-307EEC09D2BA}" type="datetime1">
              <a:rPr lang="pt-BR" smtClean="0"/>
              <a:t>27/11/2018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FABAF2-22ED-4CFF-BAAA-6FC4846EC12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cggab@saude.gov.br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2510" y="1122363"/>
            <a:ext cx="11130456" cy="2387600"/>
          </a:xfrm>
        </p:spPr>
        <p:txBody>
          <a:bodyPr/>
          <a:lstStyle/>
          <a:p>
            <a:r>
              <a:rPr lang="pt-BR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potência da produção do cuidado na ESF: impactos </a:t>
            </a:r>
            <a:r>
              <a:rPr lang="pt-BR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vida </a:t>
            </a:r>
            <a:r>
              <a:rPr lang="pt-BR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pessoas e nos indicadores de </a:t>
            </a:r>
            <a:r>
              <a:rPr lang="pt-BR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endParaRPr lang="pt-BR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862552"/>
            <a:ext cx="9144000" cy="677917"/>
          </a:xfrm>
        </p:spPr>
        <p:txBody>
          <a:bodyPr/>
          <a:lstStyle/>
          <a:p>
            <a:r>
              <a:rPr lang="pt-BR" sz="1800" dirty="0" smtClean="0"/>
              <a:t>Erika Rodrigues de Almeida</a:t>
            </a:r>
          </a:p>
          <a:p>
            <a:r>
              <a:rPr lang="pt-BR" sz="1800" dirty="0" smtClean="0"/>
              <a:t>CGGAB/DAB/SAS/MS</a:t>
            </a:r>
            <a:endParaRPr lang="pt-BR" sz="18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1487214" y="5607269"/>
            <a:ext cx="9144000" cy="67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/>
              <a:t>Campo Grande/MS</a:t>
            </a:r>
          </a:p>
          <a:p>
            <a:r>
              <a:rPr lang="pt-BR" sz="1800" dirty="0" smtClean="0"/>
              <a:t>2018</a:t>
            </a:r>
            <a:endParaRPr lang="pt-BR" sz="1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558" y="2193925"/>
            <a:ext cx="10515600" cy="1325563"/>
          </a:xfrm>
        </p:spPr>
        <p:txBody>
          <a:bodyPr/>
          <a:lstStyle/>
          <a:p>
            <a:pPr algn="ctr"/>
            <a:r>
              <a:rPr lang="pt-BR" sz="5400" dirty="0" smtClean="0"/>
              <a:t>IMPACTO </a:t>
            </a:r>
            <a:r>
              <a:rPr lang="pt-BR" sz="5400" dirty="0" smtClean="0">
                <a:sym typeface="Wingdings" panose="05000000000000000000" pitchFamily="2" charset="2"/>
              </a:rPr>
              <a:t> AUSÊNCIA/DIFICULDADE DE ACESSO ÀS AÇÕES ASSISTENCIAIS</a:t>
            </a:r>
            <a:endParaRPr lang="pt-BR" sz="54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574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438" y="133073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831666" y="470922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3° Ciclo do PMAQ no Mato Grosso do Sul e Centro-oeste</a:t>
            </a:r>
            <a:endParaRPr lang="pt-BR" sz="3200" dirty="0"/>
          </a:p>
        </p:txBody>
      </p:sp>
      <p:grpSp>
        <p:nvGrpSpPr>
          <p:cNvPr id="7" name="Grupo 6"/>
          <p:cNvGrpSpPr/>
          <p:nvPr/>
        </p:nvGrpSpPr>
        <p:grpSpPr>
          <a:xfrm>
            <a:off x="472965" y="1670284"/>
            <a:ext cx="11303876" cy="4436745"/>
            <a:chOff x="472965" y="1670284"/>
            <a:chExt cx="11303876" cy="4436745"/>
          </a:xfrm>
        </p:grpSpPr>
        <p:graphicFrame>
          <p:nvGraphicFramePr>
            <p:cNvPr id="2" name="Gráfico 1"/>
            <p:cNvGraphicFramePr/>
            <p:nvPr>
              <p:extLst>
                <p:ext uri="{D42A27DB-BD31-4B8C-83A1-F6EECF244321}">
                  <p14:modId xmlns:p14="http://schemas.microsoft.com/office/powerpoint/2010/main" val="4180484204"/>
                </p:ext>
              </p:extLst>
            </p:nvPr>
          </p:nvGraphicFramePr>
          <p:xfrm>
            <a:off x="472965" y="1670284"/>
            <a:ext cx="11303876" cy="44367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Retângulo 5"/>
            <p:cNvSpPr/>
            <p:nvPr/>
          </p:nvSpPr>
          <p:spPr>
            <a:xfrm>
              <a:off x="6416565" y="1702675"/>
              <a:ext cx="4587766" cy="2680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0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 descr="Gráfico de visão geral sobre a área financeira"/>
          <p:cNvGraphicFramePr/>
          <p:nvPr>
            <p:extLst>
              <p:ext uri="{D42A27DB-BD31-4B8C-83A1-F6EECF244321}">
                <p14:modId xmlns:p14="http://schemas.microsoft.com/office/powerpoint/2010/main" val="3821414718"/>
              </p:ext>
            </p:extLst>
          </p:nvPr>
        </p:nvGraphicFramePr>
        <p:xfrm>
          <a:off x="740979" y="1885950"/>
          <a:ext cx="10799379" cy="4089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831666" y="470922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3° Ciclo do PMAQ no Mato Grosso do Sul e Centro-oeste</a:t>
            </a:r>
            <a:endParaRPr lang="pt-BR" sz="3200" dirty="0"/>
          </a:p>
        </p:txBody>
      </p:sp>
      <p:pic>
        <p:nvPicPr>
          <p:cNvPr id="4" name="Imagem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38" y="133073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526767686"/>
              </p:ext>
            </p:extLst>
          </p:nvPr>
        </p:nvGraphicFramePr>
        <p:xfrm>
          <a:off x="740980" y="1238864"/>
          <a:ext cx="11114690" cy="5602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38" y="133073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831666" y="470922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3° Ciclo do PMAQ no Mato Grosso do Sul e Centro-oeste</a:t>
            </a:r>
            <a:endParaRPr lang="pt-BR" sz="32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4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184629083"/>
              </p:ext>
            </p:extLst>
          </p:nvPr>
        </p:nvGraphicFramePr>
        <p:xfrm>
          <a:off x="884675" y="1166648"/>
          <a:ext cx="11002525" cy="5691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m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38" y="133073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831666" y="470922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3° Ciclo do PMAQ no Mato Grosso do Sul e Centro-oeste</a:t>
            </a:r>
            <a:endParaRPr lang="pt-BR" sz="32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6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458384163"/>
              </p:ext>
            </p:extLst>
          </p:nvPr>
        </p:nvGraphicFramePr>
        <p:xfrm>
          <a:off x="254438" y="1671145"/>
          <a:ext cx="11774652" cy="503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m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38" y="133073"/>
            <a:ext cx="126047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831666" y="470922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3° Ciclo do PMAQ no Mato Grosso do Sul e Centro-oeste</a:t>
            </a:r>
            <a:endParaRPr lang="pt-BR" sz="3200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7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37525" y="297495"/>
            <a:ext cx="97086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Análise SISAB – cobertura x produção ambulatorial</a:t>
            </a:r>
            <a:endParaRPr lang="pt-BR" sz="3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6356"/>
              </p:ext>
            </p:extLst>
          </p:nvPr>
        </p:nvGraphicFramePr>
        <p:xfrm>
          <a:off x="677917" y="1302985"/>
          <a:ext cx="1070478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197"/>
                <a:gridCol w="2676197"/>
                <a:gridCol w="2676197"/>
                <a:gridCol w="26761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Estados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% Cobertura SF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Atend</a:t>
                      </a:r>
                      <a:r>
                        <a:rPr lang="pt-BR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individuais por enfermeiro (a) por habitante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Atend</a:t>
                      </a:r>
                      <a:r>
                        <a:rPr lang="pt-BR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individuais por médico(a) por habitante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AP;  DF; SP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&lt;50%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0,01 – 0,12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0,02 – 0,32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AM; MT; PA; RO; ES; GO; </a:t>
                      </a:r>
                      <a:r>
                        <a:rPr lang="pt-BR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MS;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 PR; RJ; RS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50,01-70%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0,14 – 0,21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0,26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</a:rPr>
                        <a:t> – 0,60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AC; RR; AL; BA; CE; MG; PE; RN; SC; SE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70,01-90%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0,20 – 0,32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0,32 – 0,84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TO;</a:t>
                      </a:r>
                      <a:r>
                        <a:rPr lang="pt-BR" sz="2400" baseline="0" dirty="0" smtClean="0">
                          <a:solidFill>
                            <a:schemeClr val="tx1"/>
                          </a:solidFill>
                        </a:rPr>
                        <a:t> PB; PI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&gt;90%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0,22 – 0,41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0,62 -0,76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36867"/>
              </p:ext>
            </p:extLst>
          </p:nvPr>
        </p:nvGraphicFramePr>
        <p:xfrm>
          <a:off x="1437525" y="5465086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MS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68,2%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0,19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</a:rPr>
                        <a:t>0,60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ta em curva para a direita 4"/>
          <p:cNvSpPr/>
          <p:nvPr/>
        </p:nvSpPr>
        <p:spPr>
          <a:xfrm>
            <a:off x="460062" y="3594537"/>
            <a:ext cx="977463" cy="2459421"/>
          </a:xfrm>
          <a:prstGeom prst="curvedRightArrow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6211612"/>
            <a:ext cx="93647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Fonte: SISAB/DAB/SAS/MS.</a:t>
            </a:r>
          </a:p>
          <a:p>
            <a:r>
              <a:rPr lang="pt-BR" sz="1050" dirty="0"/>
              <a:t>D</a:t>
            </a:r>
            <a:r>
              <a:rPr lang="pt-BR" sz="1050" dirty="0" smtClean="0"/>
              <a:t>ados </a:t>
            </a:r>
            <a:r>
              <a:rPr lang="pt-BR" sz="1050" dirty="0"/>
              <a:t>sujeitos à alteração, extraídos em 09 de outubro de 2018, às 17:08hs, do Sistema de Informação em Saúde para a Atenção Básica (SISAB). Tipos de atendimento: consulta agendada programada/cuidado continuado; consulta agendada; Demanda Espontânea: escuta inicial/orientação; consulta no dia; atendimento de urgência</a:t>
            </a: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703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558" y="2193925"/>
            <a:ext cx="10515600" cy="1325563"/>
          </a:xfrm>
        </p:spPr>
        <p:txBody>
          <a:bodyPr/>
          <a:lstStyle/>
          <a:p>
            <a:pPr algn="ctr"/>
            <a:r>
              <a:rPr lang="pt-BR" sz="5400" dirty="0" smtClean="0"/>
              <a:t>IMPACTO </a:t>
            </a:r>
            <a:r>
              <a:rPr lang="pt-BR" sz="5400" dirty="0" smtClean="0">
                <a:sym typeface="Wingdings" panose="05000000000000000000" pitchFamily="2" charset="2"/>
              </a:rPr>
              <a:t> ACESSO E RESOLUTIVIDADE</a:t>
            </a:r>
            <a:endParaRPr lang="pt-BR" sz="54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918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 txBox="1">
            <a:spLocks noGrp="1"/>
          </p:cNvSpPr>
          <p:nvPr>
            <p:ph type="title"/>
          </p:nvPr>
        </p:nvSpPr>
        <p:spPr>
          <a:xfrm>
            <a:off x="712075" y="285836"/>
            <a:ext cx="11269718" cy="732367"/>
          </a:xfrm>
        </p:spPr>
        <p:txBody>
          <a:bodyPr>
            <a:noAutofit/>
          </a:bodyPr>
          <a:lstStyle/>
          <a:p>
            <a:pPr algn="ctr"/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7 desafios para melhorar a Atenção Básica/Saúde da </a:t>
            </a:r>
            <a:r>
              <a:rPr lang="pt-BR" alt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Família (DAB/SAS/MS)</a:t>
            </a:r>
            <a:endParaRPr lang="pt-BR" alt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85384"/>
            <a:ext cx="10515600" cy="4468575"/>
          </a:xfrm>
        </p:spPr>
        <p:txBody>
          <a:bodyPr/>
          <a:lstStyle/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2400" dirty="0" smtClean="0">
                <a:ea typeface="ＭＳ Ｐゴシック" pitchFamily="34" charset="-128"/>
                <a:sym typeface="Arial" charset="0"/>
              </a:rPr>
              <a:t>Garantir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financiamento tripartite compatível com os custos 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de uma atenção básica com mais acesso, qualidade e resolutiva e considerando diferenças regionais. </a:t>
            </a: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 Consolidar a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reestruturação das Unidades Básicas de Saúde</a:t>
            </a:r>
            <a:r>
              <a:rPr lang="pt-BR" altLang="pt-BR" sz="2400" b="1" dirty="0">
                <a:ea typeface="ＭＳ Ｐゴシック" pitchFamily="34" charset="-128"/>
                <a:sym typeface="Arial" charset="0"/>
              </a:rPr>
              <a:t>: 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reformas, ampliações, construções, equipamentos, informatização com prontuário eletrônico  (estratégia e-SUS AB) e conectividade.</a:t>
            </a: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 Consolidar todas as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ações previstas de provimento, fixação e formação do programa mais médicos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, na perspectiva de construir uma política sustentável de gestão do trabalho para o conjunto dos trabalhadores da Atenção Básica. </a:t>
            </a: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342900" indent="-34290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 Aperfeiçoar os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mecanismos de gestão e cooperação e coordenação </a:t>
            </a:r>
            <a:r>
              <a:rPr lang="pt-BR" altLang="pt-BR" sz="2400" b="1" u="sng" dirty="0" err="1">
                <a:ea typeface="ＭＳ Ｐゴシック" pitchFamily="34" charset="-128"/>
                <a:sym typeface="Arial" charset="0"/>
              </a:rPr>
              <a:t>interfederativa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 </a:t>
            </a:r>
            <a:r>
              <a:rPr lang="pt-BR" altLang="pt-BR" sz="2400" b="1" dirty="0">
                <a:ea typeface="ＭＳ Ｐゴシック" pitchFamily="34" charset="-128"/>
                <a:sym typeface="Arial" charset="0"/>
              </a:rPr>
              <a:t>– 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entre os governos federal, estadual e municipal.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b="1" dirty="0">
              <a:ea typeface="ＭＳ Ｐゴシック" pitchFamily="34" charset="-128"/>
              <a:sym typeface="Arial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2121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9373" y="858198"/>
            <a:ext cx="10515600" cy="4549373"/>
          </a:xfrm>
        </p:spPr>
        <p:txBody>
          <a:bodyPr>
            <a:noAutofit/>
          </a:bodyPr>
          <a:lstStyle/>
          <a:p>
            <a:pPr marL="0" indent="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5. Ofertar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processos contínuos de formação, educação permanente e continuada de forma orgânica 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com as instituições de ensino e pesquisa; tornando as UBS espaços de formação, inovação e compartilhamento de saberes. </a:t>
            </a:r>
          </a:p>
          <a:p>
            <a:pPr marL="0" indent="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0" indent="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6. Ampliar a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integração das Unidades Básicas de Saúde com outros pontos de atenção das redes 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– para de fato possibilitar a coordenação e continuidade do cuidado. </a:t>
            </a:r>
          </a:p>
          <a:p>
            <a:pPr marL="0" indent="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0" indent="0" algn="just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t-BR" altLang="pt-BR" sz="2400" dirty="0">
                <a:ea typeface="ＭＳ Ｐゴシック" pitchFamily="34" charset="-128"/>
                <a:sym typeface="Arial" charset="0"/>
              </a:rPr>
              <a:t>7. Ampliar o </a:t>
            </a:r>
            <a:r>
              <a:rPr lang="pt-BR" altLang="pt-BR" sz="2400" b="1" u="sng" dirty="0">
                <a:ea typeface="ＭＳ Ｐゴシック" pitchFamily="34" charset="-128"/>
                <a:sym typeface="Arial" charset="0"/>
              </a:rPr>
              <a:t>acesso, a qualidade, a resolutividade e a capacidade de cuidado da atenção básica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, intensificando a oferta de dispositivos de qualificação do trabalho na atenção básica como: apoio institucional, cooperação, pagamento por desempenho, </a:t>
            </a:r>
            <a:r>
              <a:rPr lang="pt-BR" altLang="pt-BR" sz="2400" dirty="0" err="1">
                <a:ea typeface="ＭＳ Ｐゴシック" pitchFamily="34" charset="-128"/>
                <a:sym typeface="Arial" charset="0"/>
              </a:rPr>
              <a:t>telessaúde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, aumentar o escopo de práticas, </a:t>
            </a:r>
            <a:r>
              <a:rPr lang="pt-BR" altLang="pt-BR" sz="2400" dirty="0" err="1">
                <a:ea typeface="ＭＳ Ｐゴシック" pitchFamily="34" charset="-128"/>
                <a:sym typeface="Arial" charset="0"/>
              </a:rPr>
              <a:t>matriciamento</a:t>
            </a:r>
            <a:r>
              <a:rPr lang="pt-BR" altLang="pt-BR" sz="2400" dirty="0">
                <a:ea typeface="ＭＳ Ｐゴシック" pitchFamily="34" charset="-128"/>
                <a:sym typeface="Arial" charset="0"/>
              </a:rPr>
              <a:t>, formação de estudantes e residentes, protocolos clínicos e de encaminhamento. </a:t>
            </a:r>
          </a:p>
          <a:p>
            <a:pPr algn="just">
              <a:buFont typeface="Arial" charset="0"/>
              <a:buChar char="•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0" indent="0" algn="just">
              <a:buNone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altLang="pt-BR" sz="2400" dirty="0">
              <a:ea typeface="ＭＳ Ｐゴシック" pitchFamily="34" charset="-128"/>
              <a:sym typeface="Arial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1037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731838" y="1389063"/>
            <a:ext cx="109728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altLang="pt-BR" sz="2400" dirty="0"/>
              <a:t>Em todo o mundo já é </a:t>
            </a:r>
            <a:r>
              <a:rPr lang="pt-BR" altLang="pt-BR" sz="2400" b="1" dirty="0"/>
              <a:t>consenso que os Sistemas Nacionais de Saúde devem ser baseados na Atenção Básica</a:t>
            </a:r>
            <a:r>
              <a:rPr lang="pt-BR" altLang="pt-BR" sz="2400" dirty="0"/>
              <a:t> (OMS 2008).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altLang="pt-BR" sz="2400" dirty="0"/>
          </a:p>
          <a:p>
            <a:pPr algn="just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altLang="pt-BR" sz="2400" dirty="0"/>
              <a:t>A </a:t>
            </a:r>
            <a:r>
              <a:rPr lang="pt-BR" altLang="pt-BR" sz="2400" b="1" dirty="0"/>
              <a:t>Atenção Básica </a:t>
            </a:r>
            <a:r>
              <a:rPr lang="pt-BR" altLang="pt-BR" sz="2400" dirty="0"/>
              <a:t>é ao mesmo tempo, um nível de atenção e uma </a:t>
            </a:r>
            <a:r>
              <a:rPr lang="pt-BR" altLang="pt-BR" sz="2400" b="1" dirty="0"/>
              <a:t>proposta estruturante para organização do sistema de saúde</a:t>
            </a:r>
            <a:r>
              <a:rPr lang="pt-BR" altLang="pt-BR" sz="2400" dirty="0"/>
              <a:t> que, comprovadamente, quando o sistema está centrado na AB, apresenta os melhores resultados em saúde para a população.  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altLang="pt-BR" sz="2400" dirty="0"/>
          </a:p>
          <a:p>
            <a:pPr algn="just">
              <a:lnSpc>
                <a:spcPts val="25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altLang="pt-BR" sz="2400" dirty="0"/>
              <a:t>A AB deve </a:t>
            </a:r>
            <a:r>
              <a:rPr lang="pt-BR" altLang="pt-BR" sz="2400" b="1" dirty="0"/>
              <a:t>garantir o acesso universal e em tempo oportuno ao usuário</a:t>
            </a:r>
            <a:r>
              <a:rPr lang="pt-BR" altLang="pt-BR" sz="2400" dirty="0"/>
              <a:t>, deve ofertar o mais </a:t>
            </a:r>
            <a:r>
              <a:rPr lang="pt-BR" altLang="pt-BR" sz="2400" b="1" dirty="0"/>
              <a:t>amplo possível escopo de ações visando a atenção integral </a:t>
            </a:r>
            <a:r>
              <a:rPr lang="pt-BR" altLang="pt-BR" sz="2400" dirty="0"/>
              <a:t>e ser responsável por coordenar o cuidado dos usuários no caminhar pelos diversos serviços da rede.</a:t>
            </a:r>
            <a:r>
              <a:rPr lang="pt-PT" altLang="pt-BR" sz="1050" dirty="0">
                <a:solidFill>
                  <a:schemeClr val="bg1"/>
                </a:solidFill>
              </a:rPr>
              <a:t>	</a:t>
            </a:r>
            <a:endParaRPr lang="en-US" altLang="pt-BR" sz="1050" dirty="0">
              <a:solidFill>
                <a:schemeClr val="bg1"/>
              </a:solidFill>
            </a:endParaRPr>
          </a:p>
        </p:txBody>
      </p:sp>
      <p:sp>
        <p:nvSpPr>
          <p:cNvPr id="7171" name="CaixaDeTexto 4"/>
          <p:cNvSpPr txBox="1">
            <a:spLocks noChangeArrowheads="1"/>
          </p:cNvSpPr>
          <p:nvPr/>
        </p:nvSpPr>
        <p:spPr bwMode="auto">
          <a:xfrm>
            <a:off x="427038" y="547688"/>
            <a:ext cx="112776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/>
              <a:t>Por que a Atenção Básica?</a:t>
            </a:r>
            <a:endParaRPr lang="pt-BR" altLang="pt-BR" b="1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 noGrp="1"/>
          </p:cNvSpPr>
          <p:nvPr>
            <p:ph type="title"/>
          </p:nvPr>
        </p:nvSpPr>
        <p:spPr>
          <a:xfrm>
            <a:off x="854826" y="486295"/>
            <a:ext cx="10515600" cy="1325033"/>
          </a:xfrm>
        </p:spPr>
        <p:txBody>
          <a:bodyPr/>
          <a:lstStyle/>
          <a:p>
            <a:pPr algn="ctr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4 desafios da Atenção Básica</a:t>
            </a:r>
            <a:b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Revista Cadernos de Saúde Pública – Fiocruz -  Agosto/2018</a:t>
            </a:r>
            <a: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alt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85138" y="1517790"/>
            <a:ext cx="11528186" cy="440120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pt-BR" sz="2000" b="1" dirty="0">
                <a:latin typeface="Arial" charset="0"/>
                <a:cs typeface="Calibri" panose="020F0502020204030204" pitchFamily="34" charset="0"/>
                <a:sym typeface="Arial" charset="0"/>
              </a:rPr>
              <a:t>1. Atenção básica ou atenção primária em saúde?</a:t>
            </a:r>
          </a:p>
          <a:p>
            <a:pPr algn="just">
              <a:buFont typeface="Arial" charset="0"/>
              <a:buNone/>
              <a:defRPr/>
            </a:pPr>
            <a:endParaRPr lang="pt-BR" sz="2000" dirty="0">
              <a:latin typeface="Arial" charset="0"/>
              <a:cs typeface="Calibri" panose="020F0502020204030204" pitchFamily="34" charset="0"/>
              <a:sym typeface="Arial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000" dirty="0">
                <a:latin typeface="Arial" charset="0"/>
                <a:cs typeface="Calibri" panose="020F0502020204030204" pitchFamily="34" charset="0"/>
                <a:sym typeface="Arial" charset="0"/>
              </a:rPr>
              <a:t>“Não se trata simplesmente de uma proposta técnica, mas foi e é um projeto tecnopolítico que mobilizou, e ainda mobiliza, que encantou e ainda encanta, trabalhadores, militantes, gestores, conselheiros de saúde e tantos outros atores sociais no país”.</a:t>
            </a:r>
          </a:p>
          <a:p>
            <a:pPr algn="just">
              <a:buFont typeface="Arial" charset="0"/>
              <a:buNone/>
              <a:defRPr/>
            </a:pPr>
            <a:endParaRPr lang="pt-BR" sz="2000" dirty="0">
              <a:latin typeface="Arial" charset="0"/>
              <a:cs typeface="Calibri" panose="020F0502020204030204" pitchFamily="34" charset="0"/>
              <a:sym typeface="Arial" charset="0"/>
            </a:endParaRPr>
          </a:p>
          <a:p>
            <a:pPr algn="just">
              <a:defRPr/>
            </a:pPr>
            <a:r>
              <a:rPr lang="pt-BR" sz="2000" b="1" dirty="0">
                <a:latin typeface="Arial" charset="0"/>
                <a:cs typeface="Calibri" panose="020F0502020204030204" pitchFamily="34" charset="0"/>
                <a:sym typeface="Arial" charset="0"/>
              </a:rPr>
              <a:t>2. A disjunção ou o descompasso entre a formulação da política e sua implementação real, ou quando a centralização e complexidade da formulação da política tornam-se um problema</a:t>
            </a:r>
          </a:p>
          <a:p>
            <a:pPr algn="just">
              <a:defRPr/>
            </a:pPr>
            <a:endParaRPr lang="pt-BR" sz="2000" dirty="0">
              <a:latin typeface="Arial" charset="0"/>
              <a:cs typeface="Calibri" panose="020F0502020204030204" pitchFamily="34" charset="0"/>
              <a:sym typeface="Arial" charset="0"/>
            </a:endParaRPr>
          </a:p>
          <a:p>
            <a:pPr algn="just">
              <a:defRPr/>
            </a:pPr>
            <a:r>
              <a:rPr lang="pt-BR" sz="2000" dirty="0">
                <a:latin typeface="Arial" charset="0"/>
                <a:cs typeface="Calibri" panose="020F0502020204030204" pitchFamily="34" charset="0"/>
                <a:sym typeface="Arial" charset="0"/>
              </a:rPr>
              <a:t>“Como resumo deste apontamento deixamos algumas questões: seria possível simplificar os ditames da PNAB sem perder a qualidade desejada? Como seria rever a política de financiamento municipal, ampliando a participação do repasse federal/estadual com base em critérios populacionais (e necessidades locais/regionais) e não mais por pacotes de recorte programático?”</a:t>
            </a:r>
          </a:p>
          <a:p>
            <a:pPr algn="just">
              <a:buFont typeface="Arial" charset="0"/>
              <a:buNone/>
              <a:defRPr/>
            </a:pPr>
            <a:endParaRPr lang="pt-BR" sz="2000" dirty="0">
              <a:latin typeface="Arial" charset="0"/>
              <a:sym typeface="Arial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8504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2793" y="1103807"/>
            <a:ext cx="10515600" cy="4351867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pt-BR" sz="2000" b="1" dirty="0">
                <a:sym typeface="Arial" charset="0"/>
              </a:rPr>
              <a:t>3. A dificuldade de se romper o isolamento da atenção básica à saúde e superar a sua inserção periférica e isolamento em relação ao sistema de saúde</a:t>
            </a:r>
          </a:p>
          <a:p>
            <a:pPr marL="0" indent="0" algn="just">
              <a:buNone/>
              <a:defRPr/>
            </a:pPr>
            <a:r>
              <a:rPr lang="pt-BR" sz="2000" dirty="0">
                <a:sym typeface="Arial" charset="0"/>
              </a:rPr>
              <a:t>“A atenção básica à saúde como ordenadora do cuidado e centro de comunicação com o sistema de saúde é a expressão mais clara de tal projeto”</a:t>
            </a:r>
          </a:p>
          <a:p>
            <a:pPr marL="0" indent="0" algn="just">
              <a:buNone/>
              <a:defRPr/>
            </a:pPr>
            <a:r>
              <a:rPr lang="pt-BR" sz="2000" dirty="0">
                <a:sym typeface="Arial" charset="0"/>
              </a:rPr>
              <a:t>Dados do primeiro ciclo do PMAQ (completado em 2012), mostram como a atenção básica à saúde ainda não consegue efetivamente atuar como coordenadora do cuidado:</a:t>
            </a:r>
          </a:p>
          <a:p>
            <a:pPr marL="0" indent="0" algn="just">
              <a:buNone/>
              <a:defRPr/>
            </a:pPr>
            <a:r>
              <a:rPr lang="pt-BR" sz="2000" dirty="0">
                <a:sym typeface="Arial" charset="0"/>
              </a:rPr>
              <a:t>“</a:t>
            </a:r>
            <a:r>
              <a:rPr lang="pt-BR" sz="2000" i="1" dirty="0">
                <a:sym typeface="Arial" charset="0"/>
              </a:rPr>
              <a:t>O PMAQ também perguntou sobre a frequência do contato que os profissionais da atenção básica mantinham com os da atenção especializada para troca de informações relacionadas ao cuidado. Apenas 15% disseram que faziam isso ‘sempre’. Outros 52% responderam ‘algumas vezes’ e expressivos 33% responderam ‘nunca’. Quando a pergunta a esse mesmo profissional foi invertida, ou seja, qual a frequência que os profissionais da atenção especializada comunicavam com eles, os números pioraram: o ‘sempre’ caiu para apenas 6%; ‘algumas vezes’ chegou a 42%; e ‘nunca’ atingiu expressivos 52%</a:t>
            </a:r>
            <a:r>
              <a:rPr lang="pt-BR" sz="2000" dirty="0">
                <a:sym typeface="Arial" charset="0"/>
              </a:rPr>
              <a:t>”  (p. 22).</a:t>
            </a:r>
          </a:p>
          <a:p>
            <a:pPr marL="0" indent="0">
              <a:buNone/>
              <a:defRPr/>
            </a:pPr>
            <a:endParaRPr lang="pt-BR" sz="2000" dirty="0" smtClean="0">
              <a:sym typeface="Arial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7871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560041" y="579383"/>
            <a:ext cx="10987770" cy="5301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altLang="pt-BR" sz="2000" b="1" dirty="0">
                <a:latin typeface="Arial" panose="020B0604020202020204" pitchFamily="34" charset="0"/>
                <a:cs typeface="Calibri" panose="020F0502020204030204" pitchFamily="34" charset="0"/>
              </a:rPr>
              <a:t>4. O desafio de se produzir um novo trabalhador de saúde</a:t>
            </a:r>
          </a:p>
          <a:p>
            <a:pPr marL="0" indent="0" algn="just">
              <a:buNone/>
            </a:pPr>
            <a:r>
              <a:rPr lang="pt-BR" altLang="pt-BR" sz="2000" dirty="0">
                <a:latin typeface="Arial" panose="020B0604020202020204" pitchFamily="34" charset="0"/>
                <a:cs typeface="Calibri" panose="020F0502020204030204" pitchFamily="34" charset="0"/>
              </a:rPr>
              <a:t>“Um lugar em que quase toda discussão sobre as dificuldades de se implantar uma atenção básica á saúde resolutiva e qualificada desemboca é a constatação de que parece não existir os trabalhadores com “perfil” e qualificação necessários para implantar a política de saúde do modo que ela foi pensada</a:t>
            </a:r>
          </a:p>
          <a:p>
            <a:pPr marL="0" indent="0" algn="just">
              <a:buNone/>
            </a:pPr>
            <a:endParaRPr lang="pt-BR" altLang="pt-BR" sz="20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Arial" panose="020B0604020202020204" pitchFamily="34" charset="0"/>
                <a:cs typeface="Calibri" panose="020F0502020204030204" pitchFamily="34" charset="0"/>
              </a:rPr>
              <a:t>Lembramos aqui, de saída, os médicos, que parecem atualizar sem parar o modelo biomédico, mas podemos citar os coordenadores municipais e os gerentes locais que quase nunca conseguem realizar a tarefa de fazer a mediação (a “tradução”) da grande política para os cotidianos das equipes. Há também os enfermeiros que frequentemente parecem ter dificuldade em reinventar suas práticas na atenção básica à saúde, e os dentistas que insistem em práticas individuais, curativas em seus consultórios, e os psicólogos etc.”</a:t>
            </a:r>
          </a:p>
          <a:p>
            <a:pPr marL="0" indent="0" algn="just">
              <a:buNone/>
            </a:pPr>
            <a:endParaRPr lang="pt-BR" altLang="pt-BR" sz="20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latin typeface="Arial" panose="020B0604020202020204" pitchFamily="34" charset="0"/>
                <a:cs typeface="Calibri" panose="020F0502020204030204" pitchFamily="34" charset="0"/>
              </a:rPr>
              <a:t>Um processo que leva tempo e requer muitos investimentos. Essas apostas, de clara inspiração emancipatória, de caráter </a:t>
            </a:r>
            <a:r>
              <a:rPr lang="pt-BR" altLang="pt-BR" sz="2000" dirty="0" smtClean="0">
                <a:latin typeface="Arial" panose="020B0604020202020204" pitchFamily="34" charset="0"/>
                <a:cs typeface="Calibri" panose="020F0502020204030204" pitchFamily="34" charset="0"/>
              </a:rPr>
              <a:t>contra hegemônico </a:t>
            </a:r>
            <a:r>
              <a:rPr lang="pt-BR" altLang="pt-BR" sz="2000" dirty="0">
                <a:latin typeface="Arial" panose="020B0604020202020204" pitchFamily="34" charset="0"/>
                <a:cs typeface="Calibri" panose="020F0502020204030204" pitchFamily="34" charset="0"/>
              </a:rPr>
              <a:t>aos modos tradicionais de se fazer a gestão, infelizmente, estão longe de se consolidar como alternativa real de gestão.”</a:t>
            </a:r>
          </a:p>
          <a:p>
            <a:pPr marL="0" indent="0">
              <a:buNone/>
            </a:pPr>
            <a:endParaRPr lang="pt-BR" altLang="pt-BR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570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ítulo 1"/>
          <p:cNvSpPr>
            <a:spLocks noGrp="1"/>
          </p:cNvSpPr>
          <p:nvPr>
            <p:ph type="title"/>
          </p:nvPr>
        </p:nvSpPr>
        <p:spPr>
          <a:xfrm>
            <a:off x="639763" y="411163"/>
            <a:ext cx="11095037" cy="884237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pt-BR" altLang="pt-BR"/>
              <a:t/>
            </a:r>
            <a:br>
              <a:rPr lang="pt-BR" altLang="pt-BR"/>
            </a:br>
            <a:r>
              <a:rPr lang="pt-BR" altLang="pt-BR"/>
              <a:t>OBRIGADA.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2014538"/>
            <a:ext cx="11155363" cy="29845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endParaRPr lang="pt-BR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</a:rPr>
              <a:t>Departamento de Atenção Básica</a:t>
            </a:r>
          </a:p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</a:rPr>
              <a:t>SAS/MS  </a:t>
            </a:r>
          </a:p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(</a:t>
            </a:r>
            <a:r>
              <a:rPr lang="pt-BR" dirty="0" smtClean="0">
                <a:solidFill>
                  <a:schemeClr val="tx1"/>
                </a:solidFill>
              </a:rPr>
              <a:t>61)3315-6224</a:t>
            </a:r>
            <a:endParaRPr lang="pt-BR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  <a:hlinkClick r:id="rId2"/>
              </a:rPr>
              <a:t>cggab@saude.gov.br</a:t>
            </a:r>
            <a:endParaRPr lang="pt-BR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pt-BR" dirty="0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3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599089" y="1652263"/>
            <a:ext cx="11051627" cy="4414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prstClr val="black"/>
                </a:solidFill>
              </a:rPr>
              <a:t>As evidências mostram que sistemas de saúde com uma </a:t>
            </a:r>
            <a:r>
              <a:rPr lang="pt-BR" sz="1800" b="1" dirty="0">
                <a:solidFill>
                  <a:prstClr val="black"/>
                </a:solidFill>
              </a:rPr>
              <a:t>forte base na atenção primaria à saúde conseguem os melhores resultados, maior equidade, e uma menor taxa de crescimento nas despesas em saúde </a:t>
            </a:r>
            <a:r>
              <a:rPr lang="pt-BR" sz="1800" dirty="0">
                <a:solidFill>
                  <a:prstClr val="black"/>
                </a:solidFill>
              </a:rPr>
              <a:t>(</a:t>
            </a:r>
            <a:r>
              <a:rPr lang="pt-BR" sz="1800" dirty="0" err="1">
                <a:solidFill>
                  <a:prstClr val="black"/>
                </a:solidFill>
              </a:rPr>
              <a:t>Starfield</a:t>
            </a:r>
            <a:r>
              <a:rPr lang="pt-BR" sz="1800" dirty="0">
                <a:solidFill>
                  <a:prstClr val="black"/>
                </a:solidFill>
              </a:rPr>
              <a:t> et al, 2005; </a:t>
            </a:r>
            <a:r>
              <a:rPr lang="pt-BR" sz="1800" dirty="0" err="1">
                <a:solidFill>
                  <a:prstClr val="black"/>
                </a:solidFill>
              </a:rPr>
              <a:t>Kringos</a:t>
            </a:r>
            <a:r>
              <a:rPr lang="pt-BR" sz="1800" dirty="0">
                <a:solidFill>
                  <a:prstClr val="black"/>
                </a:solidFill>
              </a:rPr>
              <a:t> et al 2013) </a:t>
            </a:r>
          </a:p>
          <a:p>
            <a:pPr algn="just"/>
            <a:endParaRPr lang="pt-BR" altLang="pt-BR" sz="18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prstClr val="black"/>
                </a:solidFill>
              </a:rPr>
              <a:t>Até 2018, 18 artigos de boa qualidade foram publicados sobre ESF e seu impacto na mortalidade infantil:  </a:t>
            </a:r>
            <a:r>
              <a:rPr lang="pt-BR" sz="1800" b="1" dirty="0">
                <a:solidFill>
                  <a:prstClr val="black"/>
                </a:solidFill>
              </a:rPr>
              <a:t>92% identificaram um impacto significativo na redução da mortalidade infantil. </a:t>
            </a:r>
            <a:r>
              <a:rPr lang="pt-BR" sz="1800" dirty="0">
                <a:solidFill>
                  <a:prstClr val="black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Bastos  et al, 2017)</a:t>
            </a:r>
          </a:p>
          <a:p>
            <a:pPr marL="0" indent="0" algn="just">
              <a:buNone/>
            </a:pPr>
            <a:endParaRPr lang="pt-BR" altLang="pt-BR" sz="18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800" b="1" dirty="0">
                <a:solidFill>
                  <a:prstClr val="black"/>
                </a:solidFill>
              </a:rPr>
              <a:t>Mortalidade por AVC foi 31% </a:t>
            </a:r>
            <a:r>
              <a:rPr lang="pt-BR" sz="1800" dirty="0">
                <a:solidFill>
                  <a:prstClr val="black"/>
                </a:solidFill>
              </a:rPr>
              <a:t>menor, e por </a:t>
            </a:r>
            <a:r>
              <a:rPr lang="pt-BR" sz="1800" b="1" dirty="0">
                <a:solidFill>
                  <a:prstClr val="black"/>
                </a:solidFill>
              </a:rPr>
              <a:t>doenças cardiovasculares, foi 36% </a:t>
            </a:r>
            <a:r>
              <a:rPr lang="pt-BR" sz="1800" dirty="0">
                <a:solidFill>
                  <a:prstClr val="black"/>
                </a:solidFill>
              </a:rPr>
              <a:t>menor nos municípios com cobertura ESF &gt;70%.  (</a:t>
            </a:r>
            <a:r>
              <a:rPr lang="pt-BR" sz="1800" dirty="0" err="1">
                <a:solidFill>
                  <a:prstClr val="black"/>
                </a:solidFill>
              </a:rPr>
              <a:t>Rasella</a:t>
            </a:r>
            <a:r>
              <a:rPr lang="pt-BR" sz="1800" dirty="0">
                <a:solidFill>
                  <a:prstClr val="black"/>
                </a:solidFill>
              </a:rPr>
              <a:t> et al, 2014)</a:t>
            </a:r>
          </a:p>
          <a:p>
            <a:pPr marL="0" indent="0" algn="just">
              <a:buNone/>
            </a:pPr>
            <a:endParaRPr lang="pt-BR" sz="18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800" b="1" dirty="0">
                <a:solidFill>
                  <a:prstClr val="black"/>
                </a:solidFill>
              </a:rPr>
              <a:t>Seis anos após  AVC, indivíduos atendidos pela ESF tiveram risco de morte 42% menor que pessoas sem ESF</a:t>
            </a:r>
            <a:r>
              <a:rPr lang="pt-BR" sz="1800" dirty="0">
                <a:solidFill>
                  <a:prstClr val="black"/>
                </a:solidFill>
              </a:rPr>
              <a:t>. A ESF reduziu a risco absoluto de morte em 16,4%. (</a:t>
            </a:r>
            <a:r>
              <a:rPr lang="en-US" sz="1800" dirty="0">
                <a:solidFill>
                  <a:prstClr val="black"/>
                </a:solidFill>
              </a:rPr>
              <a:t>Cabral, et al, 2012)</a:t>
            </a:r>
          </a:p>
          <a:p>
            <a:pPr marL="0" indent="0" algn="just">
              <a:buNone/>
            </a:pPr>
            <a:endParaRPr lang="en-US" sz="1400" dirty="0">
              <a:solidFill>
                <a:prstClr val="black"/>
              </a:solidFill>
            </a:endParaRPr>
          </a:p>
          <a:p>
            <a:pPr algn="just"/>
            <a:endParaRPr lang="en-US" altLang="pt-BR" sz="800" dirty="0">
              <a:solidFill>
                <a:prstClr val="white"/>
              </a:solidFill>
            </a:endParaRP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599089" y="345288"/>
            <a:ext cx="11051627" cy="107721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BR" sz="1600" b="1" dirty="0">
                <a:solidFill>
                  <a:prstClr val="black"/>
                </a:solidFill>
              </a:rPr>
              <a:t>Atenção Primaria à Saúde </a:t>
            </a:r>
            <a:r>
              <a:rPr lang="pt-BR" sz="1600" b="1" dirty="0" smtClean="0">
                <a:solidFill>
                  <a:prstClr val="black"/>
                </a:solidFill>
              </a:rPr>
              <a:t>é a </a:t>
            </a:r>
            <a:r>
              <a:rPr lang="pt-BR" sz="1600" b="1" dirty="0">
                <a:solidFill>
                  <a:prstClr val="black"/>
                </a:solidFill>
              </a:rPr>
              <a:t>estratégia chave para a sustentabilidade do SUS Brasil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BR" sz="1600" b="1" dirty="0">
                <a:solidFill>
                  <a:prstClr val="black"/>
                </a:solidFill>
              </a:rPr>
              <a:t>Seminário Internacional da OPAS-Seminário Internacional da OPAS – 17 e 18 de abril </a:t>
            </a:r>
            <a:r>
              <a:rPr lang="pt-BR" sz="1600" b="1" dirty="0" smtClean="0">
                <a:solidFill>
                  <a:prstClr val="black"/>
                </a:solidFill>
              </a:rPr>
              <a:t>2018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PT" sz="1600" i="1" u="sng" dirty="0" smtClean="0">
                <a:solidFill>
                  <a:prstClr val="white"/>
                </a:solidFill>
              </a:rPr>
              <a:t>http</a:t>
            </a:r>
            <a:r>
              <a:rPr lang="pt-PT" sz="1600" i="1" u="sng" dirty="0">
                <a:solidFill>
                  <a:prstClr val="white"/>
                </a:solidFill>
              </a:rPr>
              <a:t>://apsredes.org/seminario-atencao-primaria-saude-estrategia-chave-para-sustentabilidade-do-sus-apresentacoes-do-painelistas/</a:t>
            </a:r>
            <a:r>
              <a:rPr lang="pt-BR" sz="1600" b="1" i="1" dirty="0">
                <a:solidFill>
                  <a:prstClr val="white"/>
                </a:solidFill>
              </a:rPr>
              <a:t> </a:t>
            </a:r>
            <a:r>
              <a:rPr lang="pt-BR" sz="1600" b="1" dirty="0" smtClean="0">
                <a:solidFill>
                  <a:prstClr val="black"/>
                </a:solidFill>
              </a:rPr>
              <a:t> </a:t>
            </a:r>
            <a:endParaRPr lang="pt-BR" sz="1600" b="1" dirty="0">
              <a:solidFill>
                <a:prstClr val="black"/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7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599088" y="1700809"/>
            <a:ext cx="11051627" cy="3787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buNone/>
            </a:pPr>
            <a:endParaRPr lang="en-US" sz="14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prstClr val="black"/>
                </a:solidFill>
              </a:rPr>
              <a:t>Entre os 15 estudos publicados de boa qualidade, 12 concluíram que  a </a:t>
            </a:r>
            <a:r>
              <a:rPr lang="pt-BR" sz="2000" b="1" dirty="0">
                <a:solidFill>
                  <a:prstClr val="black"/>
                </a:solidFill>
              </a:rPr>
              <a:t>diminuição  de ICSAP entre 1999 e 2007 foi associada com a expansão da ESF </a:t>
            </a:r>
            <a:r>
              <a:rPr lang="pt-BR" sz="2000" dirty="0">
                <a:solidFill>
                  <a:prstClr val="black"/>
                </a:solidFill>
              </a:rPr>
              <a:t>(</a:t>
            </a:r>
            <a:r>
              <a:rPr lang="pt-BR" sz="2000" dirty="0" err="1">
                <a:solidFill>
                  <a:prstClr val="black"/>
                </a:solidFill>
              </a:rPr>
              <a:t>Macinko</a:t>
            </a:r>
            <a:r>
              <a:rPr lang="pt-BR" sz="2000" dirty="0">
                <a:solidFill>
                  <a:prstClr val="black"/>
                </a:solidFill>
              </a:rPr>
              <a:t> et al, 2010) </a:t>
            </a:r>
            <a:endParaRPr lang="en-US" sz="2000" dirty="0">
              <a:solidFill>
                <a:prstClr val="black"/>
              </a:solidFill>
            </a:endParaRPr>
          </a:p>
          <a:p>
            <a:pPr algn="just"/>
            <a:endParaRPr lang="en-US" altLang="pt-BR" sz="20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prstClr val="black"/>
                </a:solidFill>
              </a:rPr>
              <a:t>A desnutrição infantil crônica foi reduzida em 50% </a:t>
            </a:r>
            <a:r>
              <a:rPr lang="pt-BR" sz="2000" dirty="0">
                <a:solidFill>
                  <a:prstClr val="black"/>
                </a:solidFill>
              </a:rPr>
              <a:t>de 1996 a 2007, e foi maior e mais rápida em municípios com maior cobertura (Monteiro, 2009).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prstClr val="black"/>
                </a:solidFill>
              </a:rPr>
              <a:t>Efeito combinado da ESF e Bolsa Família</a:t>
            </a:r>
            <a:r>
              <a:rPr lang="pt-BR" sz="2000" dirty="0">
                <a:solidFill>
                  <a:prstClr val="black"/>
                </a:solidFill>
              </a:rPr>
              <a:t>, na mortalidade pós-neonatal, 1998-2010  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Guanais</a:t>
            </a:r>
            <a:r>
              <a:rPr lang="en-US" sz="2000" dirty="0">
                <a:solidFill>
                  <a:prstClr val="black"/>
                </a:solidFill>
              </a:rPr>
              <a:t>, 2015)</a:t>
            </a:r>
          </a:p>
          <a:p>
            <a:pPr marL="0" indent="0" algn="just">
              <a:buNone/>
            </a:pPr>
            <a:endParaRPr lang="pt-BR" sz="2000" dirty="0">
              <a:solidFill>
                <a:prstClr val="black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prstClr val="black"/>
                </a:solidFill>
              </a:rPr>
              <a:t>Associação entre a cobertura ESF e a melhoria da saúde odontológica entre idosos </a:t>
            </a:r>
            <a:r>
              <a:rPr lang="pt-BR" sz="2000" dirty="0">
                <a:solidFill>
                  <a:prstClr val="black"/>
                </a:solidFill>
              </a:rPr>
              <a:t>(65-74) numa amostra nacional de 2010 (n=7.619) </a:t>
            </a:r>
          </a:p>
          <a:p>
            <a:pPr algn="just"/>
            <a:endParaRPr lang="en-US" altLang="pt-BR" sz="800" dirty="0">
              <a:solidFill>
                <a:prstClr val="white"/>
              </a:solidFill>
            </a:endParaRP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599089" y="345288"/>
            <a:ext cx="11051627" cy="107721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BR" sz="1600" b="1" dirty="0">
                <a:solidFill>
                  <a:prstClr val="black"/>
                </a:solidFill>
              </a:rPr>
              <a:t>Atenção Primaria à Saúde </a:t>
            </a:r>
            <a:r>
              <a:rPr lang="pt-BR" sz="1600" b="1" dirty="0" smtClean="0">
                <a:solidFill>
                  <a:prstClr val="black"/>
                </a:solidFill>
              </a:rPr>
              <a:t>é a </a:t>
            </a:r>
            <a:r>
              <a:rPr lang="pt-BR" sz="1600" b="1" dirty="0">
                <a:solidFill>
                  <a:prstClr val="black"/>
                </a:solidFill>
              </a:rPr>
              <a:t>estratégia chave para a sustentabilidade do SUS Brasil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BR" sz="1600" b="1" dirty="0">
                <a:solidFill>
                  <a:prstClr val="black"/>
                </a:solidFill>
              </a:rPr>
              <a:t>Seminário Internacional da OPAS-Seminário Internacional da OPAS – 17 e 18 de abril </a:t>
            </a:r>
            <a:r>
              <a:rPr lang="pt-BR" sz="1600" b="1" dirty="0" smtClean="0">
                <a:solidFill>
                  <a:prstClr val="black"/>
                </a:solidFill>
              </a:rPr>
              <a:t>2018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pt-PT" sz="1600" i="1" u="sng" dirty="0" smtClean="0">
                <a:solidFill>
                  <a:prstClr val="white"/>
                </a:solidFill>
              </a:rPr>
              <a:t>http</a:t>
            </a:r>
            <a:r>
              <a:rPr lang="pt-PT" sz="1600" i="1" u="sng" dirty="0">
                <a:solidFill>
                  <a:prstClr val="white"/>
                </a:solidFill>
              </a:rPr>
              <a:t>://apsredes.org/seminario-atencao-primaria-saude-estrategia-chave-para-sustentabilidade-do-sus-apresentacoes-do-painelistas/</a:t>
            </a:r>
            <a:r>
              <a:rPr lang="pt-BR" sz="1600" b="1" i="1" dirty="0">
                <a:solidFill>
                  <a:prstClr val="white"/>
                </a:solidFill>
              </a:rPr>
              <a:t> </a:t>
            </a:r>
            <a:r>
              <a:rPr lang="pt-BR" sz="1600" b="1" dirty="0" smtClean="0">
                <a:solidFill>
                  <a:prstClr val="black"/>
                </a:solidFill>
              </a:rPr>
              <a:t> </a:t>
            </a:r>
            <a:endParaRPr lang="pt-BR" sz="1600" b="1" dirty="0">
              <a:solidFill>
                <a:prstClr val="black"/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4"/>
          <p:cNvSpPr txBox="1">
            <a:spLocks noChangeArrowheads="1"/>
          </p:cNvSpPr>
          <p:nvPr/>
        </p:nvSpPr>
        <p:spPr bwMode="auto">
          <a:xfrm>
            <a:off x="379413" y="304800"/>
            <a:ext cx="11534775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800" b="1"/>
              <a:t>Importância da Atenção Básica</a:t>
            </a:r>
          </a:p>
        </p:txBody>
      </p:sp>
      <p:sp>
        <p:nvSpPr>
          <p:cNvPr id="9219" name="CaixaDeTexto 5"/>
          <p:cNvSpPr txBox="1">
            <a:spLocks noChangeArrowheads="1"/>
          </p:cNvSpPr>
          <p:nvPr/>
        </p:nvSpPr>
        <p:spPr bwMode="auto">
          <a:xfrm>
            <a:off x="1349375" y="5643563"/>
            <a:ext cx="107378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endParaRPr lang="pt-BR" altLang="pt-BR" sz="2000" dirty="0"/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t-BR" altLang="pt-BR" sz="1000" dirty="0">
                <a:cs typeface="Arial" pitchFamily="34" charset="0"/>
              </a:rPr>
              <a:t>(Fonte: HEALTH EVIDENCE NETWORK/1994; OPAS/2005; STARFIELD/2007; OMS/2008;</a:t>
            </a:r>
            <a:r>
              <a:rPr lang="pt-BR" altLang="pt-BR" sz="1000" dirty="0">
                <a:cs typeface="Calibri" pitchFamily="34" charset="0"/>
              </a:rPr>
              <a:t>MACINKO/2006</a:t>
            </a:r>
            <a:r>
              <a:rPr lang="pt-BR" altLang="pt-BR" sz="1000" dirty="0">
                <a:cs typeface="Arial" pitchFamily="34" charset="0"/>
              </a:rPr>
              <a:t>; FACCHINI/2008; CONILL/2008; VILAÇA/2012;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t-BR" altLang="pt-BR" sz="1000" dirty="0">
                <a:cs typeface="Arial" pitchFamily="34" charset="0"/>
              </a:rPr>
              <a:t>GERVAS/2011; GASTÃO/2016; CECILIO/2014)</a:t>
            </a:r>
            <a:endParaRPr lang="pt-BR" altLang="pt-BR" sz="1000" dirty="0"/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t-PT" altLang="pt-BR" sz="1200" dirty="0"/>
              <a:t>	</a:t>
            </a:r>
            <a:endParaRPr lang="en-US" altLang="pt-BR" sz="1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59544" y="1077913"/>
            <a:ext cx="880677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solidFill>
                  <a:srgbClr val="FF0000"/>
                </a:solidFill>
                <a:cs typeface="Calibri" pitchFamily="34" charset="0"/>
              </a:rPr>
              <a:t>Menor :</a:t>
            </a:r>
          </a:p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cs typeface="Calibri" pitchFamily="34" charset="0"/>
              </a:rPr>
              <a:t>Mortalidade infantil</a:t>
            </a:r>
          </a:p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cs typeface="Calibri" pitchFamily="34" charset="0"/>
              </a:rPr>
              <a:t>Mortalidade precoce</a:t>
            </a:r>
            <a:r>
              <a:rPr lang="pt-BR" altLang="pt-BR" sz="2000" dirty="0">
                <a:cs typeface="Calibri" pitchFamily="34" charset="0"/>
              </a:rPr>
              <a:t> (exceto causas externas)</a:t>
            </a:r>
          </a:p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cs typeface="Calibri" pitchFamily="34" charset="0"/>
              </a:rPr>
              <a:t>Mortalidade por doenças cardiovasculares</a:t>
            </a:r>
            <a:endParaRPr lang="pt-BR" altLang="pt-BR" sz="2000" dirty="0">
              <a:cs typeface="Calibri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cs typeface="Calibri" pitchFamily="34" charset="0"/>
              </a:rPr>
              <a:t>Diminuição das internações </a:t>
            </a:r>
            <a:r>
              <a:rPr lang="pt-BR" altLang="pt-BR" sz="2000" dirty="0">
                <a:cs typeface="Calibri" pitchFamily="34" charset="0"/>
              </a:rPr>
              <a:t>sensíveis à atenção ambulatorial</a:t>
            </a:r>
            <a:endParaRPr lang="pt-BR" sz="2000" dirty="0"/>
          </a:p>
        </p:txBody>
      </p:sp>
      <p:sp>
        <p:nvSpPr>
          <p:cNvPr id="8197" name="CaixaDeTexto 3"/>
          <p:cNvSpPr txBox="1">
            <a:spLocks noChangeArrowheads="1"/>
          </p:cNvSpPr>
          <p:nvPr/>
        </p:nvSpPr>
        <p:spPr bwMode="auto">
          <a:xfrm>
            <a:off x="1059544" y="2979738"/>
            <a:ext cx="8806769" cy="193899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pt-BR" altLang="pt-BR" sz="2000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Maior :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pt-BR" altLang="pt-BR" sz="2000" b="1" dirty="0">
                <a:ea typeface="Calibri" pitchFamily="34" charset="0"/>
                <a:cs typeface="Calibri" pitchFamily="34" charset="0"/>
              </a:rPr>
              <a:t>Expectativa de vida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pt-BR" altLang="pt-BR" sz="2000" b="1" dirty="0">
                <a:ea typeface="Calibri" pitchFamily="34" charset="0"/>
                <a:cs typeface="Calibri" pitchFamily="34" charset="0"/>
              </a:rPr>
              <a:t>Precisão nos diagnósticos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pt-BR" altLang="pt-BR" sz="2000" b="1" dirty="0">
                <a:ea typeface="Calibri" pitchFamily="34" charset="0"/>
                <a:cs typeface="Calibri" pitchFamily="34" charset="0"/>
              </a:rPr>
              <a:t>Adesão aos tratamentos indicados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pt-BR" altLang="pt-BR" sz="2000" b="1" dirty="0">
                <a:ea typeface="Calibri" pitchFamily="34" charset="0"/>
                <a:cs typeface="Calibri" pitchFamily="34" charset="0"/>
              </a:rPr>
              <a:t>Satisfação dos usuários do sistema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59544" y="4919663"/>
            <a:ext cx="8806769" cy="78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solidFill>
                  <a:srgbClr val="FF0000"/>
                </a:solidFill>
                <a:cs typeface="Calibri" pitchFamily="34" charset="0"/>
              </a:rPr>
              <a:t>Mais chances </a:t>
            </a:r>
            <a:r>
              <a:rPr lang="pt-BR" altLang="pt-BR" sz="2000" b="1" dirty="0">
                <a:cs typeface="Calibri" pitchFamily="34" charset="0"/>
              </a:rPr>
              <a:t>de reduzir as desigualdades sociais</a:t>
            </a:r>
          </a:p>
          <a:p>
            <a:pPr>
              <a:spcAft>
                <a:spcPts val="600"/>
              </a:spcAft>
              <a:buClr>
                <a:schemeClr val="bg1"/>
              </a:buClr>
              <a:defRPr/>
            </a:pPr>
            <a:r>
              <a:rPr lang="pt-BR" altLang="pt-BR" sz="2000" b="1" dirty="0">
                <a:solidFill>
                  <a:srgbClr val="FF0000"/>
                </a:solidFill>
                <a:cs typeface="Calibri" pitchFamily="34" charset="0"/>
              </a:rPr>
              <a:t>Melhor reconhecimento </a:t>
            </a:r>
            <a:r>
              <a:rPr lang="pt-BR" altLang="pt-BR" sz="2000" b="1" dirty="0">
                <a:cs typeface="Calibri" pitchFamily="34" charset="0"/>
              </a:rPr>
              <a:t>dos problemas e necessidades de saúde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863103"/>
              </p:ext>
            </p:extLst>
          </p:nvPr>
        </p:nvGraphicFramePr>
        <p:xfrm>
          <a:off x="441435" y="1168159"/>
          <a:ext cx="11414234" cy="5500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4"/>
          <p:cNvSpPr txBox="1">
            <a:spLocks noChangeArrowheads="1"/>
          </p:cNvSpPr>
          <p:nvPr/>
        </p:nvSpPr>
        <p:spPr bwMode="auto">
          <a:xfrm>
            <a:off x="977462" y="376566"/>
            <a:ext cx="10531366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800" b="1">
                <a:solidFill>
                  <a:prstClr val="black"/>
                </a:solidFill>
              </a:rPr>
              <a:t>Saúde da Família por Grupos de Municípios – 2007 a 2017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75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4"/>
          <p:cNvSpPr txBox="1">
            <a:spLocks noChangeArrowheads="1"/>
          </p:cNvSpPr>
          <p:nvPr/>
        </p:nvSpPr>
        <p:spPr bwMode="auto">
          <a:xfrm>
            <a:off x="662152" y="319090"/>
            <a:ext cx="10216055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prstClr val="black"/>
                </a:solidFill>
              </a:rPr>
              <a:t>Nº de equipes de Saúde da Família e Saúde Bucal – 2007 a 2017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1884760" y="980729"/>
          <a:ext cx="8358187" cy="501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9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5501" y="1174751"/>
            <a:ext cx="5484284" cy="386430"/>
          </a:xfrm>
          <a:prstGeom prst="rect">
            <a:avLst/>
          </a:prstGeom>
        </p:spPr>
        <p:txBody>
          <a:bodyPr lIns="0" tIns="16933" rIns="0" bIns="0">
            <a:spAutoFit/>
          </a:bodyPr>
          <a:lstStyle/>
          <a:p>
            <a:pPr marL="16933">
              <a:spcBef>
                <a:spcPts val="133"/>
              </a:spcBef>
              <a:defRPr/>
            </a:pPr>
            <a:r>
              <a:rPr sz="2400" b="1" spc="-147" dirty="0">
                <a:latin typeface="Trebuchet MS"/>
                <a:cs typeface="Trebuchet MS"/>
                <a:sym typeface="Arial" charset="0"/>
              </a:rPr>
              <a:t>Cobertura</a:t>
            </a:r>
            <a:r>
              <a:rPr sz="2400" b="1" spc="-233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100" dirty="0">
                <a:latin typeface="Trebuchet MS"/>
                <a:cs typeface="Trebuchet MS"/>
                <a:sym typeface="Arial" charset="0"/>
              </a:rPr>
              <a:t>da</a:t>
            </a:r>
            <a:r>
              <a:rPr sz="2400" b="1" spc="-187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207" dirty="0">
                <a:latin typeface="Trebuchet MS"/>
                <a:cs typeface="Trebuchet MS"/>
                <a:sym typeface="Arial" charset="0"/>
              </a:rPr>
              <a:t>ESF</a:t>
            </a:r>
            <a:r>
              <a:rPr sz="2400" b="1" spc="-200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113" dirty="0">
                <a:latin typeface="Trebuchet MS"/>
                <a:cs typeface="Trebuchet MS"/>
                <a:sym typeface="Arial" charset="0"/>
              </a:rPr>
              <a:t>na</a:t>
            </a:r>
            <a:r>
              <a:rPr sz="2400" b="1" spc="-187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147" dirty="0">
                <a:latin typeface="Trebuchet MS"/>
                <a:cs typeface="Trebuchet MS"/>
                <a:sym typeface="Arial" charset="0"/>
              </a:rPr>
              <a:t>Atenção</a:t>
            </a:r>
            <a:r>
              <a:rPr sz="2400" b="1" spc="-233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120" dirty="0">
                <a:latin typeface="Trebuchet MS"/>
                <a:cs typeface="Trebuchet MS"/>
                <a:sym typeface="Arial" charset="0"/>
              </a:rPr>
              <a:t>Básica</a:t>
            </a:r>
            <a:r>
              <a:rPr sz="2400" b="1" spc="-207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87" dirty="0">
                <a:latin typeface="Trebuchet MS"/>
                <a:cs typeface="Trebuchet MS"/>
                <a:sym typeface="Arial" charset="0"/>
              </a:rPr>
              <a:t>do</a:t>
            </a:r>
            <a:r>
              <a:rPr sz="2400" b="1" spc="-200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87" dirty="0">
                <a:latin typeface="Trebuchet MS"/>
                <a:cs typeface="Trebuchet MS"/>
                <a:sym typeface="Arial" charset="0"/>
              </a:rPr>
              <a:t>SUS</a:t>
            </a:r>
            <a:endParaRPr sz="2400">
              <a:latin typeface="Trebuchet MS"/>
              <a:cs typeface="Trebuchet MS"/>
              <a:sym typeface="Arial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83020"/>
              </p:ext>
            </p:extLst>
          </p:nvPr>
        </p:nvGraphicFramePr>
        <p:xfrm>
          <a:off x="661331" y="1745766"/>
          <a:ext cx="5675038" cy="4084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7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31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783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38127">
                <a:tc>
                  <a:txBody>
                    <a:bodyPr/>
                    <a:lstStyle/>
                    <a:p>
                      <a:pPr marL="8890" algn="ctr">
                        <a:lnSpc>
                          <a:spcPts val="1285"/>
                        </a:lnSpc>
                        <a:spcBef>
                          <a:spcPts val="114"/>
                        </a:spcBef>
                      </a:pPr>
                      <a:r>
                        <a:rPr sz="1800" b="1" spc="-40" dirty="0">
                          <a:latin typeface="Trebuchet MS"/>
                          <a:cs typeface="Trebuchet MS"/>
                        </a:rPr>
                        <a:t>Ano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14607" marB="0" anchor="ctr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200025" algn="ctr">
                        <a:lnSpc>
                          <a:spcPts val="1285"/>
                        </a:lnSpc>
                        <a:spcBef>
                          <a:spcPts val="114"/>
                        </a:spcBef>
                      </a:pPr>
                      <a:r>
                        <a:rPr sz="1800" b="1" spc="-65" dirty="0">
                          <a:latin typeface="Trebuchet MS"/>
                          <a:cs typeface="Trebuchet MS"/>
                        </a:rPr>
                        <a:t>Cobertura</a:t>
                      </a:r>
                      <a:r>
                        <a:rPr sz="1800" b="1" spc="-11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60" dirty="0">
                          <a:latin typeface="Trebuchet MS"/>
                          <a:cs typeface="Trebuchet MS"/>
                        </a:rPr>
                        <a:t>Populacional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14607" marB="0" anchor="ctr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249554" algn="ctr">
                        <a:lnSpc>
                          <a:spcPts val="1285"/>
                        </a:lnSpc>
                        <a:spcBef>
                          <a:spcPts val="114"/>
                        </a:spcBef>
                      </a:pPr>
                      <a:r>
                        <a:rPr sz="1800" b="1" spc="50" dirty="0">
                          <a:latin typeface="Trebuchet MS"/>
                          <a:cs typeface="Trebuchet MS"/>
                        </a:rPr>
                        <a:t>% </a:t>
                      </a:r>
                      <a:r>
                        <a:rPr sz="1800" b="1" spc="-65" dirty="0">
                          <a:latin typeface="Trebuchet MS"/>
                          <a:cs typeface="Trebuchet MS"/>
                        </a:rPr>
                        <a:t>Cobertura</a:t>
                      </a:r>
                      <a:r>
                        <a:rPr sz="1800" b="1" spc="-25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50" dirty="0">
                          <a:latin typeface="Trebuchet MS"/>
                          <a:cs typeface="Trebuchet MS"/>
                        </a:rPr>
                        <a:t>Populacional*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14607" marB="0" anchor="ctr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1738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55" dirty="0">
                          <a:latin typeface="Arial"/>
                          <a:cs typeface="Arial"/>
                        </a:rPr>
                        <a:t>2008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4607" marB="0"/>
                </a:tc>
                <a:tc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101,085,000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9849" marB="0"/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80" dirty="0">
                          <a:latin typeface="Arial"/>
                          <a:cs typeface="Arial"/>
                        </a:rPr>
                        <a:t>53.3%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4607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2393">
                <a:tc>
                  <a:txBody>
                    <a:bodyPr/>
                    <a:lstStyle/>
                    <a:p>
                      <a:pPr marL="8890">
                        <a:lnSpc>
                          <a:spcPts val="1245"/>
                        </a:lnSpc>
                      </a:pPr>
                      <a:r>
                        <a:rPr sz="1800" spc="-55" dirty="0">
                          <a:latin typeface="Arial"/>
                          <a:cs typeface="Arial"/>
                        </a:rPr>
                        <a:t>2009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105,018,000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2" marB="0"/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ts val="1245"/>
                        </a:lnSpc>
                      </a:pPr>
                      <a:r>
                        <a:rPr sz="1800" spc="-80" dirty="0">
                          <a:latin typeface="Arial"/>
                          <a:cs typeface="Arial"/>
                        </a:rPr>
                        <a:t>54.8%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2393">
                <a:tc>
                  <a:txBody>
                    <a:bodyPr/>
                    <a:lstStyle/>
                    <a:p>
                      <a:pPr marL="8890">
                        <a:lnSpc>
                          <a:spcPts val="1245"/>
                        </a:lnSpc>
                      </a:pPr>
                      <a:r>
                        <a:rPr sz="1800" spc="-55" dirty="0">
                          <a:latin typeface="Arial"/>
                          <a:cs typeface="Arial"/>
                        </a:rPr>
                        <a:t>2010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109,227,000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2" marB="0"/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ts val="1245"/>
                        </a:lnSpc>
                      </a:pPr>
                      <a:r>
                        <a:rPr sz="1800" spc="-80" dirty="0">
                          <a:latin typeface="Arial"/>
                          <a:cs typeface="Arial"/>
                        </a:rPr>
                        <a:t>57.3%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2393">
                <a:tc>
                  <a:txBody>
                    <a:bodyPr/>
                    <a:lstStyle/>
                    <a:p>
                      <a:pPr marL="8890">
                        <a:lnSpc>
                          <a:spcPts val="1245"/>
                        </a:lnSpc>
                      </a:pPr>
                      <a:r>
                        <a:rPr sz="1800" spc="-55" dirty="0">
                          <a:latin typeface="Arial"/>
                          <a:cs typeface="Arial"/>
                        </a:rPr>
                        <a:t>2011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111,417,750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2" marB="0"/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ts val="1245"/>
                        </a:lnSpc>
                      </a:pPr>
                      <a:r>
                        <a:rPr sz="1800" spc="-80" dirty="0">
                          <a:latin typeface="Arial"/>
                          <a:cs typeface="Arial"/>
                        </a:rPr>
                        <a:t>57.9%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9656">
                <a:tc>
                  <a:txBody>
                    <a:bodyPr/>
                    <a:lstStyle/>
                    <a:p>
                      <a:pPr marL="8890">
                        <a:lnSpc>
                          <a:spcPts val="1210"/>
                        </a:lnSpc>
                      </a:pPr>
                      <a:r>
                        <a:rPr sz="1800" spc="-55" dirty="0">
                          <a:latin typeface="Arial"/>
                          <a:cs typeface="Arial"/>
                        </a:rPr>
                        <a:t>2012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735">
                        <a:lnSpc>
                          <a:spcPts val="1160"/>
                        </a:lnSpc>
                        <a:spcBef>
                          <a:spcPts val="5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115,243,800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6352" marB="0"/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ts val="1210"/>
                        </a:lnSpc>
                      </a:pPr>
                      <a:r>
                        <a:rPr sz="1800" spc="-80" dirty="0">
                          <a:latin typeface="Arial"/>
                          <a:cs typeface="Arial"/>
                        </a:rPr>
                        <a:t>59.4%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8127">
                <a:tc>
                  <a:txBody>
                    <a:bodyPr/>
                    <a:lstStyle/>
                    <a:p>
                      <a:pPr marL="8890">
                        <a:lnSpc>
                          <a:spcPts val="1285"/>
                        </a:lnSpc>
                        <a:spcBef>
                          <a:spcPts val="114"/>
                        </a:spcBef>
                      </a:pPr>
                      <a:r>
                        <a:rPr sz="1800" b="1" spc="-85" dirty="0">
                          <a:latin typeface="Trebuchet MS"/>
                          <a:cs typeface="Trebuchet MS"/>
                        </a:rPr>
                        <a:t>2013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4607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99465">
                        <a:lnSpc>
                          <a:spcPts val="1160"/>
                        </a:lnSpc>
                        <a:spcBef>
                          <a:spcPts val="240"/>
                        </a:spcBef>
                      </a:pPr>
                      <a:r>
                        <a:rPr sz="1800" b="1" spc="-90" dirty="0">
                          <a:latin typeface="Trebuchet MS"/>
                          <a:cs typeface="Trebuchet MS"/>
                        </a:rPr>
                        <a:t>119,766,750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30484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40665" algn="ctr">
                        <a:lnSpc>
                          <a:spcPts val="1285"/>
                        </a:lnSpc>
                        <a:spcBef>
                          <a:spcPts val="114"/>
                        </a:spcBef>
                      </a:pPr>
                      <a:r>
                        <a:rPr sz="1800" b="1" spc="-65" dirty="0">
                          <a:latin typeface="Trebuchet MS"/>
                          <a:cs typeface="Trebuchet MS"/>
                        </a:rPr>
                        <a:t>59.6%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14607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92" name="object 5"/>
          <p:cNvSpPr txBox="1">
            <a:spLocks noChangeArrowheads="1"/>
          </p:cNvSpPr>
          <p:nvPr/>
        </p:nvSpPr>
        <p:spPr bwMode="auto">
          <a:xfrm>
            <a:off x="6831543" y="2941221"/>
            <a:ext cx="4673600" cy="1195455"/>
          </a:xfrm>
          <a:prstGeom prst="rect">
            <a:avLst/>
          </a:prstGeom>
          <a:noFill/>
          <a:ln w="25400">
            <a:solidFill>
              <a:srgbClr val="C050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45720" rIns="0" bIns="0">
            <a:spAutoFit/>
          </a:bodyPr>
          <a:lstStyle>
            <a:lvl1pPr marL="92075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367"/>
              </a:spcBef>
            </a:pPr>
            <a:r>
              <a:rPr lang="pt-BR" altLang="pt-BR" sz="1867" dirty="0">
                <a:solidFill>
                  <a:schemeClr val="tx1"/>
                </a:solidFill>
              </a:rPr>
              <a:t>Baixo incremento da cobertura populacional  da ESF, com quase </a:t>
            </a:r>
            <a:r>
              <a:rPr lang="pt-BR" altLang="pt-BR" sz="1867" b="1" dirty="0">
                <a:solidFill>
                  <a:schemeClr val="tx1"/>
                </a:solidFill>
                <a:latin typeface="Trebuchet MS" panose="020B0603020202020204" pitchFamily="34" charset="0"/>
              </a:rPr>
              <a:t>40% </a:t>
            </a:r>
            <a:r>
              <a:rPr lang="pt-BR" altLang="pt-BR" sz="1867" dirty="0">
                <a:solidFill>
                  <a:schemeClr val="tx1"/>
                </a:solidFill>
              </a:rPr>
              <a:t>da população (</a:t>
            </a:r>
            <a:r>
              <a:rPr lang="pt-BR" altLang="pt-BR" sz="1867" b="1" dirty="0">
                <a:solidFill>
                  <a:schemeClr val="tx1"/>
                </a:solidFill>
                <a:latin typeface="Trebuchet MS" panose="020B0603020202020204" pitchFamily="34" charset="0"/>
              </a:rPr>
              <a:t>80  milhões</a:t>
            </a:r>
            <a:r>
              <a:rPr lang="pt-BR" altLang="pt-BR" sz="1867" dirty="0">
                <a:solidFill>
                  <a:schemeClr val="tx1"/>
                </a:solidFill>
              </a:rPr>
              <a:t>) coberta pelo modelo ‘tradicional’ na  Atenção Básica.</a:t>
            </a:r>
          </a:p>
        </p:txBody>
      </p:sp>
      <p:sp>
        <p:nvSpPr>
          <p:cNvPr id="11293" name="object 6"/>
          <p:cNvSpPr>
            <a:spLocks noChangeArrowheads="1"/>
          </p:cNvSpPr>
          <p:nvPr/>
        </p:nvSpPr>
        <p:spPr bwMode="auto">
          <a:xfrm>
            <a:off x="1949451" y="4870670"/>
            <a:ext cx="1692383" cy="820682"/>
          </a:xfrm>
          <a:custGeom>
            <a:avLst/>
            <a:gdLst>
              <a:gd name="T0" fmla="*/ 0 w 960119"/>
              <a:gd name="T1" fmla="*/ 0 h 304800"/>
              <a:gd name="T2" fmla="*/ 960119 w 960119"/>
              <a:gd name="T3" fmla="*/ 304800 h 304800"/>
            </a:gdLst>
            <a:ahLst/>
            <a:cxnLst/>
            <a:rect l="T0" t="T1" r="T2" b="T3"/>
            <a:pathLst>
              <a:path w="960119" h="304800">
                <a:moveTo>
                  <a:pt x="0" y="152400"/>
                </a:moveTo>
                <a:lnTo>
                  <a:pt x="20320" y="108419"/>
                </a:lnTo>
                <a:lnTo>
                  <a:pt x="77322" y="69458"/>
                </a:lnTo>
                <a:lnTo>
                  <a:pt x="117723" y="52452"/>
                </a:lnTo>
                <a:lnTo>
                  <a:pt x="165066" y="37412"/>
                </a:lnTo>
                <a:lnTo>
                  <a:pt x="218609" y="24576"/>
                </a:lnTo>
                <a:lnTo>
                  <a:pt x="277609" y="14179"/>
                </a:lnTo>
                <a:lnTo>
                  <a:pt x="341325" y="6460"/>
                </a:lnTo>
                <a:lnTo>
                  <a:pt x="409014" y="1654"/>
                </a:lnTo>
                <a:lnTo>
                  <a:pt x="479933" y="0"/>
                </a:lnTo>
                <a:lnTo>
                  <a:pt x="550848" y="1654"/>
                </a:lnTo>
                <a:lnTo>
                  <a:pt x="618529" y="6460"/>
                </a:lnTo>
                <a:lnTo>
                  <a:pt x="682232" y="14179"/>
                </a:lnTo>
                <a:lnTo>
                  <a:pt x="741218" y="24576"/>
                </a:lnTo>
                <a:lnTo>
                  <a:pt x="794745" y="37412"/>
                </a:lnTo>
                <a:lnTo>
                  <a:pt x="842070" y="52452"/>
                </a:lnTo>
                <a:lnTo>
                  <a:pt x="882454" y="69458"/>
                </a:lnTo>
                <a:lnTo>
                  <a:pt x="939429" y="108419"/>
                </a:lnTo>
                <a:lnTo>
                  <a:pt x="959739" y="152400"/>
                </a:lnTo>
                <a:lnTo>
                  <a:pt x="954538" y="174927"/>
                </a:lnTo>
                <a:lnTo>
                  <a:pt x="915154" y="216662"/>
                </a:lnTo>
                <a:lnTo>
                  <a:pt x="842070" y="252398"/>
                </a:lnTo>
                <a:lnTo>
                  <a:pt x="794745" y="267429"/>
                </a:lnTo>
                <a:lnTo>
                  <a:pt x="741218" y="280255"/>
                </a:lnTo>
                <a:lnTo>
                  <a:pt x="682232" y="290640"/>
                </a:lnTo>
                <a:lnTo>
                  <a:pt x="618529" y="298350"/>
                </a:lnTo>
                <a:lnTo>
                  <a:pt x="550848" y="303148"/>
                </a:lnTo>
                <a:lnTo>
                  <a:pt x="479933" y="304800"/>
                </a:lnTo>
                <a:lnTo>
                  <a:pt x="409014" y="303148"/>
                </a:lnTo>
                <a:lnTo>
                  <a:pt x="341325" y="298350"/>
                </a:lnTo>
                <a:lnTo>
                  <a:pt x="277609" y="290640"/>
                </a:lnTo>
                <a:lnTo>
                  <a:pt x="218609" y="280255"/>
                </a:lnTo>
                <a:lnTo>
                  <a:pt x="165066" y="267429"/>
                </a:lnTo>
                <a:lnTo>
                  <a:pt x="117723" y="252398"/>
                </a:lnTo>
                <a:lnTo>
                  <a:pt x="77322" y="235397"/>
                </a:lnTo>
                <a:lnTo>
                  <a:pt x="20320" y="196427"/>
                </a:lnTo>
                <a:lnTo>
                  <a:pt x="0" y="1524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294" name="object 7"/>
          <p:cNvSpPr>
            <a:spLocks noChangeArrowheads="1"/>
          </p:cNvSpPr>
          <p:nvPr/>
        </p:nvSpPr>
        <p:spPr bwMode="auto">
          <a:xfrm>
            <a:off x="4582584" y="4870669"/>
            <a:ext cx="1280583" cy="820681"/>
          </a:xfrm>
          <a:custGeom>
            <a:avLst/>
            <a:gdLst>
              <a:gd name="T0" fmla="*/ 0 w 960120"/>
              <a:gd name="T1" fmla="*/ 0 h 304800"/>
              <a:gd name="T2" fmla="*/ 960120 w 960120"/>
              <a:gd name="T3" fmla="*/ 304800 h 304800"/>
            </a:gdLst>
            <a:ahLst/>
            <a:cxnLst/>
            <a:rect l="T0" t="T1" r="T2" b="T3"/>
            <a:pathLst>
              <a:path w="960120" h="304800">
                <a:moveTo>
                  <a:pt x="0" y="152400"/>
                </a:moveTo>
                <a:lnTo>
                  <a:pt x="20320" y="108372"/>
                </a:lnTo>
                <a:lnTo>
                  <a:pt x="77322" y="69402"/>
                </a:lnTo>
                <a:lnTo>
                  <a:pt x="117723" y="52401"/>
                </a:lnTo>
                <a:lnTo>
                  <a:pt x="165066" y="37370"/>
                </a:lnTo>
                <a:lnTo>
                  <a:pt x="218609" y="24544"/>
                </a:lnTo>
                <a:lnTo>
                  <a:pt x="277609" y="14159"/>
                </a:lnTo>
                <a:lnTo>
                  <a:pt x="341325" y="6449"/>
                </a:lnTo>
                <a:lnTo>
                  <a:pt x="409014" y="1651"/>
                </a:lnTo>
                <a:lnTo>
                  <a:pt x="479933" y="0"/>
                </a:lnTo>
                <a:lnTo>
                  <a:pt x="550851" y="1651"/>
                </a:lnTo>
                <a:lnTo>
                  <a:pt x="618540" y="6449"/>
                </a:lnTo>
                <a:lnTo>
                  <a:pt x="682256" y="14159"/>
                </a:lnTo>
                <a:lnTo>
                  <a:pt x="741256" y="24544"/>
                </a:lnTo>
                <a:lnTo>
                  <a:pt x="794799" y="37370"/>
                </a:lnTo>
                <a:lnTo>
                  <a:pt x="842142" y="52401"/>
                </a:lnTo>
                <a:lnTo>
                  <a:pt x="882543" y="69402"/>
                </a:lnTo>
                <a:lnTo>
                  <a:pt x="939545" y="108372"/>
                </a:lnTo>
                <a:lnTo>
                  <a:pt x="959865" y="152400"/>
                </a:lnTo>
                <a:lnTo>
                  <a:pt x="954662" y="174927"/>
                </a:lnTo>
                <a:lnTo>
                  <a:pt x="915258" y="216662"/>
                </a:lnTo>
                <a:lnTo>
                  <a:pt x="842142" y="252398"/>
                </a:lnTo>
                <a:lnTo>
                  <a:pt x="794799" y="267429"/>
                </a:lnTo>
                <a:lnTo>
                  <a:pt x="741256" y="280255"/>
                </a:lnTo>
                <a:lnTo>
                  <a:pt x="682256" y="290640"/>
                </a:lnTo>
                <a:lnTo>
                  <a:pt x="618540" y="298350"/>
                </a:lnTo>
                <a:lnTo>
                  <a:pt x="550851" y="303148"/>
                </a:lnTo>
                <a:lnTo>
                  <a:pt x="479933" y="304800"/>
                </a:lnTo>
                <a:lnTo>
                  <a:pt x="409014" y="303148"/>
                </a:lnTo>
                <a:lnTo>
                  <a:pt x="341325" y="298350"/>
                </a:lnTo>
                <a:lnTo>
                  <a:pt x="277609" y="290640"/>
                </a:lnTo>
                <a:lnTo>
                  <a:pt x="218609" y="280255"/>
                </a:lnTo>
                <a:lnTo>
                  <a:pt x="165066" y="267429"/>
                </a:lnTo>
                <a:lnTo>
                  <a:pt x="117723" y="252398"/>
                </a:lnTo>
                <a:lnTo>
                  <a:pt x="77322" y="235397"/>
                </a:lnTo>
                <a:lnTo>
                  <a:pt x="20320" y="196427"/>
                </a:lnTo>
                <a:lnTo>
                  <a:pt x="0" y="1524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296" name="object 9"/>
          <p:cNvSpPr>
            <a:spLocks noChangeArrowheads="1"/>
          </p:cNvSpPr>
          <p:nvPr/>
        </p:nvSpPr>
        <p:spPr bwMode="auto">
          <a:xfrm>
            <a:off x="0" y="0"/>
            <a:ext cx="12192000" cy="933451"/>
          </a:xfrm>
          <a:custGeom>
            <a:avLst/>
            <a:gdLst>
              <a:gd name="T0" fmla="*/ 0 w 9144000"/>
              <a:gd name="T1" fmla="*/ 0 h 933450"/>
              <a:gd name="T2" fmla="*/ 9144000 w 9144000"/>
              <a:gd name="T3" fmla="*/ 933450 h 933450"/>
            </a:gdLst>
            <a:ahLst/>
            <a:cxnLst/>
            <a:rect l="T0" t="T1" r="T2" b="T3"/>
            <a:pathLst>
              <a:path w="9144000" h="933450">
                <a:moveTo>
                  <a:pt x="0" y="933450"/>
                </a:moveTo>
                <a:lnTo>
                  <a:pt x="9144000" y="933450"/>
                </a:lnTo>
                <a:lnTo>
                  <a:pt x="9144000" y="0"/>
                </a:lnTo>
                <a:lnTo>
                  <a:pt x="0" y="0"/>
                </a:lnTo>
                <a:lnTo>
                  <a:pt x="0" y="933450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297" name="object 10"/>
          <p:cNvSpPr>
            <a:spLocks noChangeArrowheads="1"/>
          </p:cNvSpPr>
          <p:nvPr/>
        </p:nvSpPr>
        <p:spPr bwMode="auto">
          <a:xfrm>
            <a:off x="0" y="78317"/>
            <a:ext cx="2683933" cy="929216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298" name="object 11"/>
          <p:cNvSpPr>
            <a:spLocks noChangeArrowheads="1"/>
          </p:cNvSpPr>
          <p:nvPr/>
        </p:nvSpPr>
        <p:spPr bwMode="auto">
          <a:xfrm>
            <a:off x="1949451" y="78317"/>
            <a:ext cx="891116" cy="929216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299" name="object 12"/>
          <p:cNvSpPr>
            <a:spLocks noChangeArrowheads="1"/>
          </p:cNvSpPr>
          <p:nvPr/>
        </p:nvSpPr>
        <p:spPr bwMode="auto">
          <a:xfrm>
            <a:off x="2106084" y="78317"/>
            <a:ext cx="2785533" cy="929216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0" name="object 13"/>
          <p:cNvSpPr>
            <a:spLocks noChangeArrowheads="1"/>
          </p:cNvSpPr>
          <p:nvPr/>
        </p:nvSpPr>
        <p:spPr bwMode="auto">
          <a:xfrm>
            <a:off x="4155018" y="78317"/>
            <a:ext cx="1356783" cy="929216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1" name="object 14"/>
          <p:cNvSpPr>
            <a:spLocks noChangeArrowheads="1"/>
          </p:cNvSpPr>
          <p:nvPr/>
        </p:nvSpPr>
        <p:spPr bwMode="auto">
          <a:xfrm>
            <a:off x="4777318" y="78317"/>
            <a:ext cx="891116" cy="929216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2" name="object 15"/>
          <p:cNvSpPr>
            <a:spLocks noChangeArrowheads="1"/>
          </p:cNvSpPr>
          <p:nvPr/>
        </p:nvSpPr>
        <p:spPr bwMode="auto">
          <a:xfrm>
            <a:off x="4933951" y="78317"/>
            <a:ext cx="3344333" cy="929216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3" name="object 16"/>
          <p:cNvSpPr>
            <a:spLocks noChangeArrowheads="1"/>
          </p:cNvSpPr>
          <p:nvPr/>
        </p:nvSpPr>
        <p:spPr bwMode="auto">
          <a:xfrm>
            <a:off x="7543800" y="78317"/>
            <a:ext cx="1915584" cy="929216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4" name="object 17"/>
          <p:cNvSpPr>
            <a:spLocks noChangeArrowheads="1"/>
          </p:cNvSpPr>
          <p:nvPr/>
        </p:nvSpPr>
        <p:spPr bwMode="auto">
          <a:xfrm>
            <a:off x="8722785" y="78317"/>
            <a:ext cx="891116" cy="929216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5" name="object 18"/>
          <p:cNvSpPr>
            <a:spLocks noChangeArrowheads="1"/>
          </p:cNvSpPr>
          <p:nvPr/>
        </p:nvSpPr>
        <p:spPr bwMode="auto">
          <a:xfrm>
            <a:off x="8877300" y="78317"/>
            <a:ext cx="2973917" cy="929216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1306" name="object 19"/>
          <p:cNvSpPr>
            <a:spLocks noChangeArrowheads="1"/>
          </p:cNvSpPr>
          <p:nvPr/>
        </p:nvSpPr>
        <p:spPr bwMode="auto">
          <a:xfrm>
            <a:off x="11114618" y="78317"/>
            <a:ext cx="891116" cy="929216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6045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12875"/>
              </p:ext>
            </p:extLst>
          </p:nvPr>
        </p:nvGraphicFramePr>
        <p:xfrm>
          <a:off x="8782783" y="2738392"/>
          <a:ext cx="3251199" cy="1245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9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93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81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9779">
                <a:tc gridSpan="2">
                  <a:txBody>
                    <a:bodyPr/>
                    <a:lstStyle/>
                    <a:p>
                      <a:pPr marL="104139" algn="ctr">
                        <a:lnSpc>
                          <a:spcPts val="1285"/>
                        </a:lnSpc>
                        <a:spcBef>
                          <a:spcPts val="190"/>
                        </a:spcBef>
                      </a:pPr>
                      <a:r>
                        <a:rPr sz="1800" b="1" spc="-2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Maior </a:t>
                      </a:r>
                      <a:r>
                        <a:rPr sz="1800" b="1" spc="-5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densidad</a:t>
                      </a:r>
                      <a:r>
                        <a:rPr sz="1800" b="1" spc="-204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8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1800" dirty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19645" marB="0" anchor="ctr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6685" algn="ctr">
                        <a:lnSpc>
                          <a:spcPts val="1285"/>
                        </a:lnSpc>
                        <a:spcBef>
                          <a:spcPts val="190"/>
                        </a:spcBef>
                      </a:pPr>
                      <a:r>
                        <a:rPr sz="1800" b="1" spc="-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Menor</a:t>
                      </a:r>
                      <a:r>
                        <a:rPr sz="1800" b="1" spc="-1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spc="-6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densidade</a:t>
                      </a:r>
                      <a:endParaRPr sz="1800" dirty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19645" marB="0" anchor="ctr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769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1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DF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889" marB="0" anchor="ctr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b="1" spc="-9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3,46</a:t>
                      </a:r>
                      <a:endParaRPr sz="180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11889" marB="0" anchor="ctr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3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1889" marB="0" anchor="ctr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b="1" spc="-9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0,58</a:t>
                      </a:r>
                      <a:endParaRPr sz="1800" dirty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11889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9525">
                        <a:lnSpc>
                          <a:spcPts val="1245"/>
                        </a:lnSpc>
                      </a:pPr>
                      <a:r>
                        <a:rPr sz="1800" spc="-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RJ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45"/>
                        </a:lnSpc>
                      </a:pPr>
                      <a:r>
                        <a:rPr sz="1800" b="1" spc="-9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3,44</a:t>
                      </a:r>
                      <a:endParaRPr sz="180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245"/>
                        </a:lnSpc>
                      </a:pPr>
                      <a:r>
                        <a:rPr sz="180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AM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1245"/>
                        </a:lnSpc>
                      </a:pPr>
                      <a:r>
                        <a:rPr sz="1800" b="1" spc="-9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0,76</a:t>
                      </a:r>
                      <a:endParaRPr sz="180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9525">
                        <a:lnSpc>
                          <a:spcPts val="1240"/>
                        </a:lnSpc>
                        <a:tabLst>
                          <a:tab pos="788670" algn="l"/>
                        </a:tabLst>
                      </a:pPr>
                      <a:r>
                        <a:rPr sz="1800" u="heavy" spc="-20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SP	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40"/>
                        </a:lnSpc>
                        <a:tabLst>
                          <a:tab pos="753745" algn="l"/>
                        </a:tabLst>
                      </a:pPr>
                      <a:r>
                        <a:rPr sz="1800" b="1" u="heavy" spc="-95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2,49	</a:t>
                      </a:r>
                      <a:endParaRPr sz="180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240"/>
                        </a:lnSpc>
                        <a:tabLst>
                          <a:tab pos="835025" algn="l"/>
                        </a:tabLst>
                      </a:pPr>
                      <a:r>
                        <a:rPr sz="1800" u="heavy" spc="-130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PA	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1240"/>
                        </a:lnSpc>
                        <a:tabLst>
                          <a:tab pos="717550" algn="l"/>
                        </a:tabLst>
                      </a:pPr>
                      <a:r>
                        <a:rPr sz="1800" b="1" u="heavy" spc="-95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0,77	</a:t>
                      </a:r>
                      <a:endParaRPr sz="1800" dirty="0">
                        <a:solidFill>
                          <a:schemeClr val="tx1"/>
                        </a:solidFill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75" name="object 5"/>
          <p:cNvSpPr>
            <a:spLocks noChangeArrowheads="1"/>
          </p:cNvSpPr>
          <p:nvPr/>
        </p:nvSpPr>
        <p:spPr bwMode="auto">
          <a:xfrm>
            <a:off x="4597182" y="1902820"/>
            <a:ext cx="3801533" cy="32639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7552" y="5166720"/>
            <a:ext cx="6413500" cy="386430"/>
          </a:xfrm>
          <a:prstGeom prst="rect">
            <a:avLst/>
          </a:prstGeom>
        </p:spPr>
        <p:txBody>
          <a:bodyPr lIns="0" tIns="16933" rIns="0" bIns="0">
            <a:spAutoFit/>
          </a:bodyPr>
          <a:lstStyle/>
          <a:p>
            <a:pPr marL="16933">
              <a:spcBef>
                <a:spcPts val="133"/>
              </a:spcBef>
              <a:defRPr/>
            </a:pPr>
            <a:r>
              <a:rPr sz="1200" spc="-53" dirty="0">
                <a:latin typeface="Arial"/>
                <a:cs typeface="Arial"/>
                <a:sym typeface="Arial" charset="0"/>
              </a:rPr>
              <a:t>*Parâmetro </a:t>
            </a:r>
            <a:r>
              <a:rPr sz="1200" spc="-87" dirty="0">
                <a:latin typeface="Arial"/>
                <a:cs typeface="Arial"/>
                <a:sym typeface="Arial" charset="0"/>
              </a:rPr>
              <a:t>Brasil </a:t>
            </a:r>
            <a:r>
              <a:rPr sz="1200" spc="-80" dirty="0">
                <a:latin typeface="Arial"/>
                <a:cs typeface="Arial"/>
                <a:sym typeface="Arial" charset="0"/>
              </a:rPr>
              <a:t>1 </a:t>
            </a:r>
            <a:r>
              <a:rPr sz="1200" spc="-67" dirty="0">
                <a:latin typeface="Arial"/>
                <a:cs typeface="Arial"/>
                <a:sym typeface="Arial" charset="0"/>
              </a:rPr>
              <a:t>médico </a:t>
            </a:r>
            <a:r>
              <a:rPr sz="1200" spc="-27" dirty="0">
                <a:latin typeface="Arial"/>
                <a:cs typeface="Arial"/>
                <a:sym typeface="Arial" charset="0"/>
              </a:rPr>
              <a:t>por </a:t>
            </a:r>
            <a:r>
              <a:rPr sz="1200" spc="-13" dirty="0">
                <a:latin typeface="Arial"/>
                <a:cs typeface="Arial"/>
                <a:sym typeface="Arial" charset="0"/>
              </a:rPr>
              <a:t>mil/hab </a:t>
            </a:r>
            <a:r>
              <a:rPr sz="1200" spc="-47" dirty="0">
                <a:latin typeface="Arial"/>
                <a:cs typeface="Arial"/>
                <a:sym typeface="Arial" charset="0"/>
              </a:rPr>
              <a:t>- </a:t>
            </a:r>
            <a:r>
              <a:rPr sz="1200" spc="-53" dirty="0">
                <a:latin typeface="Arial"/>
                <a:cs typeface="Arial"/>
                <a:sym typeface="Arial" charset="0"/>
              </a:rPr>
              <a:t>Portaria </a:t>
            </a:r>
            <a:r>
              <a:rPr sz="1200" spc="-107" dirty="0">
                <a:latin typeface="Arial"/>
                <a:cs typeface="Arial"/>
                <a:sym typeface="Arial" charset="0"/>
              </a:rPr>
              <a:t>GM </a:t>
            </a:r>
            <a:r>
              <a:rPr sz="1200" spc="20" dirty="0">
                <a:latin typeface="Arial"/>
                <a:cs typeface="Arial"/>
                <a:sym typeface="Arial" charset="0"/>
              </a:rPr>
              <a:t>nº</a:t>
            </a:r>
            <a:r>
              <a:rPr sz="1200" spc="-320" dirty="0">
                <a:latin typeface="Arial"/>
                <a:cs typeface="Arial"/>
                <a:sym typeface="Arial" charset="0"/>
              </a:rPr>
              <a:t> </a:t>
            </a:r>
            <a:r>
              <a:rPr sz="1200" spc="-53" dirty="0">
                <a:latin typeface="Arial"/>
                <a:cs typeface="Arial"/>
                <a:sym typeface="Arial" charset="0"/>
              </a:rPr>
              <a:t>1.101/2002.</a:t>
            </a:r>
            <a:endParaRPr sz="1200" dirty="0">
              <a:latin typeface="Arial"/>
              <a:cs typeface="Arial"/>
              <a:sym typeface="Arial" charset="0"/>
            </a:endParaRPr>
          </a:p>
          <a:p>
            <a:pPr marL="16933">
              <a:defRPr/>
            </a:pPr>
            <a:r>
              <a:rPr sz="1200" spc="-73" dirty="0">
                <a:latin typeface="Arial"/>
                <a:cs typeface="Arial"/>
                <a:sym typeface="Arial" charset="0"/>
              </a:rPr>
              <a:t>Fonte: </a:t>
            </a:r>
            <a:r>
              <a:rPr sz="1200" spc="-60" dirty="0">
                <a:latin typeface="Arial"/>
                <a:cs typeface="Arial"/>
                <a:sym typeface="Arial" charset="0"/>
              </a:rPr>
              <a:t>Oliveira, </a:t>
            </a:r>
            <a:r>
              <a:rPr sz="1200" spc="-67" dirty="0">
                <a:latin typeface="Arial"/>
                <a:cs typeface="Arial"/>
                <a:sym typeface="Arial" charset="0"/>
              </a:rPr>
              <a:t>2016; </a:t>
            </a:r>
            <a:r>
              <a:rPr sz="1200" spc="-127" dirty="0">
                <a:latin typeface="Arial"/>
                <a:cs typeface="Arial"/>
                <a:sym typeface="Arial" charset="0"/>
              </a:rPr>
              <a:t>Estação </a:t>
            </a:r>
            <a:r>
              <a:rPr sz="1200" spc="-73" dirty="0">
                <a:latin typeface="Arial"/>
                <a:cs typeface="Arial"/>
                <a:sym typeface="Arial" charset="0"/>
              </a:rPr>
              <a:t>de </a:t>
            </a:r>
            <a:r>
              <a:rPr sz="1200" spc="-127" dirty="0">
                <a:latin typeface="Arial"/>
                <a:cs typeface="Arial"/>
                <a:sym typeface="Arial" charset="0"/>
              </a:rPr>
              <a:t>Pesquisas </a:t>
            </a:r>
            <a:r>
              <a:rPr sz="1200" spc="-93" dirty="0">
                <a:latin typeface="Arial"/>
                <a:cs typeface="Arial"/>
                <a:sym typeface="Arial" charset="0"/>
              </a:rPr>
              <a:t>sinais </a:t>
            </a:r>
            <a:r>
              <a:rPr sz="1200" spc="-73" dirty="0">
                <a:latin typeface="Arial"/>
                <a:cs typeface="Arial"/>
                <a:sym typeface="Arial" charset="0"/>
              </a:rPr>
              <a:t>de mercado </a:t>
            </a:r>
            <a:r>
              <a:rPr sz="1200" spc="-127" dirty="0">
                <a:latin typeface="Arial"/>
                <a:cs typeface="Arial"/>
                <a:sym typeface="Arial" charset="0"/>
              </a:rPr>
              <a:t>UFMG,</a:t>
            </a:r>
            <a:r>
              <a:rPr sz="1200" spc="27" dirty="0">
                <a:latin typeface="Arial"/>
                <a:cs typeface="Arial"/>
                <a:sym typeface="Arial" charset="0"/>
              </a:rPr>
              <a:t> </a:t>
            </a:r>
            <a:r>
              <a:rPr sz="1200" spc="-73" dirty="0">
                <a:latin typeface="Arial"/>
                <a:cs typeface="Arial"/>
                <a:sym typeface="Arial" charset="0"/>
              </a:rPr>
              <a:t>2015.</a:t>
            </a:r>
            <a:endParaRPr sz="1200" dirty="0">
              <a:latin typeface="Arial"/>
              <a:cs typeface="Arial"/>
              <a:sym typeface="Arial" charset="0"/>
            </a:endParaRPr>
          </a:p>
        </p:txBody>
      </p:sp>
      <p:sp>
        <p:nvSpPr>
          <p:cNvPr id="10279" name="object 9"/>
          <p:cNvSpPr>
            <a:spLocks noChangeArrowheads="1"/>
          </p:cNvSpPr>
          <p:nvPr/>
        </p:nvSpPr>
        <p:spPr bwMode="auto">
          <a:xfrm>
            <a:off x="6302486" y="4146575"/>
            <a:ext cx="964032" cy="560000"/>
          </a:xfrm>
          <a:custGeom>
            <a:avLst/>
            <a:gdLst>
              <a:gd name="T0" fmla="*/ 0 w 838200"/>
              <a:gd name="T1" fmla="*/ 0 h 381000"/>
              <a:gd name="T2" fmla="*/ 838200 w 838200"/>
              <a:gd name="T3" fmla="*/ 381000 h 381000"/>
            </a:gdLst>
            <a:ahLst/>
            <a:cxnLst/>
            <a:rect l="T0" t="T1" r="T2" b="T3"/>
            <a:pathLst>
              <a:path w="838200" h="381000">
                <a:moveTo>
                  <a:pt x="0" y="190500"/>
                </a:moveTo>
                <a:lnTo>
                  <a:pt x="17749" y="135482"/>
                </a:lnTo>
                <a:lnTo>
                  <a:pt x="67536" y="86772"/>
                </a:lnTo>
                <a:lnTo>
                  <a:pt x="102821" y="65519"/>
                </a:lnTo>
                <a:lnTo>
                  <a:pt x="144167" y="46727"/>
                </a:lnTo>
                <a:lnTo>
                  <a:pt x="190925" y="30691"/>
                </a:lnTo>
                <a:lnTo>
                  <a:pt x="242447" y="17706"/>
                </a:lnTo>
                <a:lnTo>
                  <a:pt x="298083" y="8065"/>
                </a:lnTo>
                <a:lnTo>
                  <a:pt x="357183" y="2065"/>
                </a:lnTo>
                <a:lnTo>
                  <a:pt x="419100" y="0"/>
                </a:lnTo>
                <a:lnTo>
                  <a:pt x="481044" y="2065"/>
                </a:lnTo>
                <a:lnTo>
                  <a:pt x="540162" y="8065"/>
                </a:lnTo>
                <a:lnTo>
                  <a:pt x="595807" y="17706"/>
                </a:lnTo>
                <a:lnTo>
                  <a:pt x="647330" y="30691"/>
                </a:lnTo>
                <a:lnTo>
                  <a:pt x="694084" y="46727"/>
                </a:lnTo>
                <a:lnTo>
                  <a:pt x="735421" y="65519"/>
                </a:lnTo>
                <a:lnTo>
                  <a:pt x="770695" y="86772"/>
                </a:lnTo>
                <a:lnTo>
                  <a:pt x="820460" y="135482"/>
                </a:lnTo>
                <a:lnTo>
                  <a:pt x="838200" y="190500"/>
                </a:lnTo>
                <a:lnTo>
                  <a:pt x="833657" y="218649"/>
                </a:lnTo>
                <a:lnTo>
                  <a:pt x="799257" y="270808"/>
                </a:lnTo>
                <a:lnTo>
                  <a:pt x="735421" y="315480"/>
                </a:lnTo>
                <a:lnTo>
                  <a:pt x="694084" y="334272"/>
                </a:lnTo>
                <a:lnTo>
                  <a:pt x="647330" y="350308"/>
                </a:lnTo>
                <a:lnTo>
                  <a:pt x="595807" y="363293"/>
                </a:lnTo>
                <a:lnTo>
                  <a:pt x="540162" y="372934"/>
                </a:lnTo>
                <a:lnTo>
                  <a:pt x="481044" y="378934"/>
                </a:lnTo>
                <a:lnTo>
                  <a:pt x="419100" y="381000"/>
                </a:lnTo>
                <a:lnTo>
                  <a:pt x="357183" y="378934"/>
                </a:lnTo>
                <a:lnTo>
                  <a:pt x="298083" y="372934"/>
                </a:lnTo>
                <a:lnTo>
                  <a:pt x="242447" y="363293"/>
                </a:lnTo>
                <a:lnTo>
                  <a:pt x="190925" y="350308"/>
                </a:lnTo>
                <a:lnTo>
                  <a:pt x="144167" y="334272"/>
                </a:lnTo>
                <a:lnTo>
                  <a:pt x="102821" y="315480"/>
                </a:lnTo>
                <a:lnTo>
                  <a:pt x="67536" y="294227"/>
                </a:lnTo>
                <a:lnTo>
                  <a:pt x="17749" y="245517"/>
                </a:lnTo>
                <a:lnTo>
                  <a:pt x="0" y="1905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0" name="object 10"/>
          <p:cNvSpPr>
            <a:spLocks noChangeArrowheads="1"/>
          </p:cNvSpPr>
          <p:nvPr/>
        </p:nvSpPr>
        <p:spPr bwMode="auto">
          <a:xfrm>
            <a:off x="1" y="1"/>
            <a:ext cx="12189884" cy="929217"/>
          </a:xfrm>
          <a:custGeom>
            <a:avLst/>
            <a:gdLst>
              <a:gd name="T0" fmla="*/ 0 w 9142730"/>
              <a:gd name="T1" fmla="*/ 0 h 930275"/>
              <a:gd name="T2" fmla="*/ 9142730 w 9142730"/>
              <a:gd name="T3" fmla="*/ 930275 h 930275"/>
            </a:gdLst>
            <a:ahLst/>
            <a:cxnLst/>
            <a:rect l="T0" t="T1" r="T2" b="T3"/>
            <a:pathLst>
              <a:path w="9142730" h="930275">
                <a:moveTo>
                  <a:pt x="0" y="930275"/>
                </a:moveTo>
                <a:lnTo>
                  <a:pt x="9142411" y="930275"/>
                </a:lnTo>
                <a:lnTo>
                  <a:pt x="9142411" y="0"/>
                </a:lnTo>
                <a:lnTo>
                  <a:pt x="0" y="0"/>
                </a:lnTo>
                <a:lnTo>
                  <a:pt x="0" y="930275"/>
                </a:lnTo>
                <a:close/>
              </a:path>
            </a:pathLst>
          </a:custGeom>
          <a:solidFill>
            <a:srgbClr val="4F81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1" name="object 11"/>
          <p:cNvSpPr>
            <a:spLocks noChangeArrowheads="1"/>
          </p:cNvSpPr>
          <p:nvPr/>
        </p:nvSpPr>
        <p:spPr bwMode="auto">
          <a:xfrm>
            <a:off x="76201" y="76201"/>
            <a:ext cx="2910417" cy="92921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2" name="object 12"/>
          <p:cNvSpPr>
            <a:spLocks noChangeArrowheads="1"/>
          </p:cNvSpPr>
          <p:nvPr/>
        </p:nvSpPr>
        <p:spPr bwMode="auto">
          <a:xfrm>
            <a:off x="2252134" y="76201"/>
            <a:ext cx="891117" cy="92921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3" name="object 13"/>
          <p:cNvSpPr>
            <a:spLocks noChangeArrowheads="1"/>
          </p:cNvSpPr>
          <p:nvPr/>
        </p:nvSpPr>
        <p:spPr bwMode="auto">
          <a:xfrm>
            <a:off x="2408767" y="76201"/>
            <a:ext cx="2785533" cy="92921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4" name="object 14"/>
          <p:cNvSpPr>
            <a:spLocks noChangeArrowheads="1"/>
          </p:cNvSpPr>
          <p:nvPr/>
        </p:nvSpPr>
        <p:spPr bwMode="auto">
          <a:xfrm>
            <a:off x="4457701" y="76201"/>
            <a:ext cx="1358900" cy="92921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5" name="object 15"/>
          <p:cNvSpPr>
            <a:spLocks noChangeArrowheads="1"/>
          </p:cNvSpPr>
          <p:nvPr/>
        </p:nvSpPr>
        <p:spPr bwMode="auto">
          <a:xfrm>
            <a:off x="5080000" y="76201"/>
            <a:ext cx="891117" cy="92921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6" name="object 16"/>
          <p:cNvSpPr>
            <a:spLocks noChangeArrowheads="1"/>
          </p:cNvSpPr>
          <p:nvPr/>
        </p:nvSpPr>
        <p:spPr bwMode="auto">
          <a:xfrm>
            <a:off x="5236634" y="76201"/>
            <a:ext cx="3344333" cy="929217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7" name="object 17"/>
          <p:cNvSpPr>
            <a:spLocks noChangeArrowheads="1"/>
          </p:cNvSpPr>
          <p:nvPr/>
        </p:nvSpPr>
        <p:spPr bwMode="auto">
          <a:xfrm>
            <a:off x="7846485" y="76201"/>
            <a:ext cx="1915583" cy="929217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8" name="object 18"/>
          <p:cNvSpPr>
            <a:spLocks noChangeArrowheads="1"/>
          </p:cNvSpPr>
          <p:nvPr/>
        </p:nvSpPr>
        <p:spPr bwMode="auto">
          <a:xfrm>
            <a:off x="9025467" y="76201"/>
            <a:ext cx="891117" cy="92921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89" name="object 19"/>
          <p:cNvSpPr>
            <a:spLocks noChangeArrowheads="1"/>
          </p:cNvSpPr>
          <p:nvPr/>
        </p:nvSpPr>
        <p:spPr bwMode="auto">
          <a:xfrm>
            <a:off x="9179985" y="76201"/>
            <a:ext cx="2973916" cy="929217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90" name="object 20"/>
          <p:cNvSpPr>
            <a:spLocks noChangeArrowheads="1"/>
          </p:cNvSpPr>
          <p:nvPr/>
        </p:nvSpPr>
        <p:spPr bwMode="auto">
          <a:xfrm>
            <a:off x="11417301" y="76201"/>
            <a:ext cx="774700" cy="929217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867">
              <a:latin typeface="Calibri" panose="020F0502020204030204" pitchFamily="34" charset="0"/>
            </a:endParaRPr>
          </a:p>
        </p:txBody>
      </p:sp>
      <p:sp>
        <p:nvSpPr>
          <p:cNvPr id="10291" name="CaixaDeTexto 22"/>
          <p:cNvSpPr txBox="1">
            <a:spLocks noChangeArrowheads="1"/>
          </p:cNvSpPr>
          <p:nvPr/>
        </p:nvSpPr>
        <p:spPr bwMode="auto">
          <a:xfrm>
            <a:off x="14381" y="6457438"/>
            <a:ext cx="3556000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867" dirty="0"/>
              <a:t>Fonte</a:t>
            </a:r>
            <a:r>
              <a:rPr lang="pt-BR" altLang="pt-BR" sz="1867" dirty="0" smtClean="0"/>
              <a:t>: OPAS/Brasília </a:t>
            </a:r>
            <a:endParaRPr lang="pt-BR" altLang="pt-BR" sz="1867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70158"/>
              </p:ext>
            </p:extLst>
          </p:nvPr>
        </p:nvGraphicFramePr>
        <p:xfrm>
          <a:off x="432424" y="2219363"/>
          <a:ext cx="395268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248"/>
                <a:gridCol w="248043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Médicos (por 1000 </a:t>
                      </a:r>
                      <a:r>
                        <a:rPr lang="pt-BR" dirty="0" err="1" smtClean="0"/>
                        <a:t>hab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Norte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0,98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Nordeste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1,19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Centro-Oeste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1,99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Sul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2,03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Sudeste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2,61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BRASIL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1,83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object 2"/>
          <p:cNvSpPr txBox="1"/>
          <p:nvPr/>
        </p:nvSpPr>
        <p:spPr>
          <a:xfrm>
            <a:off x="7266518" y="618988"/>
            <a:ext cx="4838700" cy="386430"/>
          </a:xfrm>
          <a:prstGeom prst="rect">
            <a:avLst/>
          </a:prstGeom>
        </p:spPr>
        <p:txBody>
          <a:bodyPr lIns="0" tIns="16933" rIns="0" bIns="0">
            <a:spAutoFit/>
          </a:bodyPr>
          <a:lstStyle/>
          <a:p>
            <a:pPr marL="16933">
              <a:spcBef>
                <a:spcPts val="133"/>
              </a:spcBef>
              <a:defRPr/>
            </a:pPr>
            <a:r>
              <a:rPr sz="2400" b="1" spc="-120" dirty="0">
                <a:latin typeface="Trebuchet MS"/>
                <a:cs typeface="Trebuchet MS"/>
                <a:sym typeface="Arial" charset="0"/>
              </a:rPr>
              <a:t>Quantidade </a:t>
            </a:r>
            <a:r>
              <a:rPr sz="2400" b="1" spc="-173" dirty="0">
                <a:latin typeface="Trebuchet MS"/>
                <a:cs typeface="Trebuchet MS"/>
                <a:sym typeface="Arial" charset="0"/>
              </a:rPr>
              <a:t>e </a:t>
            </a:r>
            <a:r>
              <a:rPr sz="2400" b="1" spc="-127" dirty="0">
                <a:latin typeface="Trebuchet MS"/>
                <a:cs typeface="Trebuchet MS"/>
                <a:sym typeface="Arial" charset="0"/>
              </a:rPr>
              <a:t>Distribuição </a:t>
            </a:r>
            <a:r>
              <a:rPr sz="2400" b="1" spc="-140" dirty="0">
                <a:latin typeface="Trebuchet MS"/>
                <a:cs typeface="Trebuchet MS"/>
                <a:sym typeface="Arial" charset="0"/>
              </a:rPr>
              <a:t>de</a:t>
            </a:r>
            <a:r>
              <a:rPr sz="2400" b="1" spc="-400" dirty="0">
                <a:latin typeface="Trebuchet MS"/>
                <a:cs typeface="Trebuchet MS"/>
                <a:sym typeface="Arial" charset="0"/>
              </a:rPr>
              <a:t> </a:t>
            </a:r>
            <a:r>
              <a:rPr sz="2400" b="1" spc="-133" dirty="0">
                <a:latin typeface="Trebuchet MS"/>
                <a:cs typeface="Trebuchet MS"/>
                <a:sym typeface="Arial" charset="0"/>
              </a:rPr>
              <a:t>médicos</a:t>
            </a:r>
            <a:endParaRPr sz="2400" dirty="0">
              <a:latin typeface="Trebuchet MS"/>
              <a:cs typeface="Trebuchet MS"/>
              <a:sym typeface="Arial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21 de 23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172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Escritório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Business Invoice">
    <a:dk1>
      <a:sysClr val="windowText" lastClr="000000"/>
    </a:dk1>
    <a:lt1>
      <a:sysClr val="window" lastClr="FFFFFF"/>
    </a:lt1>
    <a:dk2>
      <a:srgbClr val="4C483D"/>
    </a:dk2>
    <a:lt2>
      <a:srgbClr val="E4E3E2"/>
    </a:lt2>
    <a:accent1>
      <a:srgbClr val="F24F4F"/>
    </a:accent1>
    <a:accent2>
      <a:srgbClr val="8DBB70"/>
    </a:accent2>
    <a:accent3>
      <a:srgbClr val="F0BB44"/>
    </a:accent3>
    <a:accent4>
      <a:srgbClr val="61ADBF"/>
    </a:accent4>
    <a:accent5>
      <a:srgbClr val="A3648B"/>
    </a:accent5>
    <a:accent6>
      <a:srgbClr val="F8943F"/>
    </a:accent6>
    <a:hlink>
      <a:srgbClr val="4C483D"/>
    </a:hlink>
    <a:folHlink>
      <a:srgbClr val="A3648B"/>
    </a:folHlink>
  </a:clrScheme>
  <a:fontScheme name="Business Invoice">
    <a:majorFont>
      <a:latin typeface="Century Gothic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15959</TotalTime>
  <Words>1953</Words>
  <Application>Microsoft Office PowerPoint</Application>
  <PresentationFormat>Personalizar</PresentationFormat>
  <Paragraphs>241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A potência da produção do cuidado na ESF: impactos na vida das pessoas e nos indicadores de saúde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IMPACTO  AUSÊNCIA/DIFICULDADE DE ACESSO ÀS AÇÕES ASSISTENCIAIS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IMPACTO  ACESSO E RESOLUTIVIDADE</vt:lpstr>
      <vt:lpstr>7 desafios para melhorar a Atenção Básica/Saúde da Família (DAB/SAS/MS)</vt:lpstr>
      <vt:lpstr>Apresentação do PowerPoint</vt:lpstr>
      <vt:lpstr>4 desafios da Atenção Básica Revista Cadernos de Saúde Pública – Fiocruz -  Agosto/2018 </vt:lpstr>
      <vt:lpstr>Apresentação do PowerPoint</vt:lpstr>
      <vt:lpstr>Apresentação do PowerPoint</vt:lpstr>
      <vt:lpstr> OBRIGADA.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Sávio Cavalcante Marques</dc:creator>
  <cp:lastModifiedBy>Erika Rodrigues de Almeida</cp:lastModifiedBy>
  <cp:revision>256</cp:revision>
  <cp:lastPrinted>2018-03-09T21:27:58Z</cp:lastPrinted>
  <dcterms:created xsi:type="dcterms:W3CDTF">2018-02-19T20:56:47Z</dcterms:created>
  <dcterms:modified xsi:type="dcterms:W3CDTF">2018-11-27T19:22:49Z</dcterms:modified>
</cp:coreProperties>
</file>