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83" r:id="rId3"/>
    <p:sldId id="269" r:id="rId4"/>
    <p:sldId id="284" r:id="rId5"/>
    <p:sldId id="285" r:id="rId6"/>
    <p:sldId id="275" r:id="rId7"/>
    <p:sldId id="263" r:id="rId8"/>
    <p:sldId id="279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04801-33E6-4847-B854-ED1AC718FF3F}" type="datetimeFigureOut">
              <a:rPr lang="pt-BR" smtClean="0"/>
              <a:t>30/11/2018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FE1E0-F471-4F82-BAB6-6352C0E069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720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8FE1E0-F471-4F82-BAB6-6352C0E069D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2951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2097-0485-4107-935E-3E4ABA3D2450}" type="datetimeFigureOut">
              <a:rPr lang="pt-BR" smtClean="0"/>
              <a:pPr/>
              <a:t>30/11/2018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837A-EFDD-497E-8089-72042AF336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904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2097-0485-4107-935E-3E4ABA3D2450}" type="datetimeFigureOut">
              <a:rPr lang="pt-BR" smtClean="0"/>
              <a:pPr/>
              <a:t>30/11/2018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837A-EFDD-497E-8089-72042AF336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445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2097-0485-4107-935E-3E4ABA3D2450}" type="datetimeFigureOut">
              <a:rPr lang="pt-BR" smtClean="0"/>
              <a:pPr/>
              <a:t>30/11/2018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837A-EFDD-497E-8089-72042AF336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8540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2097-0485-4107-935E-3E4ABA3D2450}" type="datetimeFigureOut">
              <a:rPr lang="pt-BR" smtClean="0"/>
              <a:pPr/>
              <a:t>30/11/2018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837A-EFDD-497E-8089-72042AF336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97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2097-0485-4107-935E-3E4ABA3D2450}" type="datetimeFigureOut">
              <a:rPr lang="pt-BR" smtClean="0"/>
              <a:pPr/>
              <a:t>30/11/2018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837A-EFDD-497E-8089-72042AF336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84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2097-0485-4107-935E-3E4ABA3D2450}" type="datetimeFigureOut">
              <a:rPr lang="pt-BR" smtClean="0"/>
              <a:pPr/>
              <a:t>30/11/2018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837A-EFDD-497E-8089-72042AF336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684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2097-0485-4107-935E-3E4ABA3D2450}" type="datetimeFigureOut">
              <a:rPr lang="pt-BR" smtClean="0"/>
              <a:pPr/>
              <a:t>30/11/2018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837A-EFDD-497E-8089-72042AF336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746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2097-0485-4107-935E-3E4ABA3D2450}" type="datetimeFigureOut">
              <a:rPr lang="pt-BR" smtClean="0"/>
              <a:pPr/>
              <a:t>30/11/2018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837A-EFDD-497E-8089-72042AF336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10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2097-0485-4107-935E-3E4ABA3D2450}" type="datetimeFigureOut">
              <a:rPr lang="pt-BR" smtClean="0"/>
              <a:pPr/>
              <a:t>30/11/2018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837A-EFDD-497E-8089-72042AF336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250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2097-0485-4107-935E-3E4ABA3D2450}" type="datetimeFigureOut">
              <a:rPr lang="pt-BR" smtClean="0"/>
              <a:pPr/>
              <a:t>30/11/2018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837A-EFDD-497E-8089-72042AF336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71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2097-0485-4107-935E-3E4ABA3D2450}" type="datetimeFigureOut">
              <a:rPr lang="pt-BR" smtClean="0"/>
              <a:pPr/>
              <a:t>30/11/2018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A837A-EFDD-497E-8089-72042AF336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325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73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72097-0485-4107-935E-3E4ABA3D2450}" type="datetimeFigureOut">
              <a:rPr lang="pt-BR" smtClean="0"/>
              <a:pPr/>
              <a:t>30/11/2018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A837A-EFDD-497E-8089-72042AF336D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165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ndre.assis@saude.ms.gov.b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ndreb\Desktop\LOGOMARC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04" y="332656"/>
            <a:ext cx="6280574" cy="187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598136" y="2621389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Educação e Saúde na Atenção Básica: Integração Ensino-Serviço-Comunidade</a:t>
            </a:r>
          </a:p>
        </p:txBody>
      </p:sp>
      <p:pic>
        <p:nvPicPr>
          <p:cNvPr id="9" name="Picture 3" descr="C:\Users\andreb\Pictures\thumbnail_133544798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3140967"/>
            <a:ext cx="6505481" cy="347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268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aixaDeTexto 8"/>
          <p:cNvSpPr txBox="1">
            <a:spLocks noChangeArrowheads="1"/>
          </p:cNvSpPr>
          <p:nvPr/>
        </p:nvSpPr>
        <p:spPr bwMode="auto">
          <a:xfrm>
            <a:off x="250136" y="3068960"/>
            <a:ext cx="8712968" cy="344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endParaRPr lang="pt-BR" sz="2000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1800" dirty="0">
                <a:latin typeface="+mj-lt"/>
              </a:rPr>
              <a:t>A formação de recursos humanos em saúde é complexa pela multiplicidade de saberes e vivências que exige estar intrinsicamente ligadas na sua essência.</a:t>
            </a:r>
          </a:p>
          <a:p>
            <a:pPr algn="just"/>
            <a:endParaRPr lang="pt-BR" altLang="pt-BR" sz="1800" b="1" dirty="0">
              <a:latin typeface="+mj-lt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altLang="pt-BR" sz="1800" dirty="0">
                <a:latin typeface="+mj-lt"/>
              </a:rPr>
              <a:t>Diretrizes Curriculares Nacionais (DCN) para os cursos de graduação na área da saúde fortalecem formação além dos muros das escolas, assumindo a relevância do SUS como cenário de aprendizagem (Rede-escola de atenção à saúde).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pt-BR" altLang="pt-BR" sz="1800" dirty="0">
              <a:latin typeface="+mj-lt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altLang="pt-BR" sz="1800" dirty="0">
                <a:latin typeface="+mj-lt"/>
              </a:rPr>
              <a:t>Educação Permanente em Saúde (EPS) compreende que a aprendizagem-trabalho é feita a partir dos desafios enfrentados na realidade, a partir dos conhecimentos e das experiências prévias das pessoas que podem problematizar sobre seu processo de trabalho.</a:t>
            </a:r>
          </a:p>
        </p:txBody>
      </p:sp>
      <p:pic>
        <p:nvPicPr>
          <p:cNvPr id="3" name="Picture 2" descr="C:\Users\andreb\Desktop\LOGOMARC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04" y="332656"/>
            <a:ext cx="6280574" cy="187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611560" y="2677562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pt-BR" dirty="0"/>
              <a:t> </a:t>
            </a:r>
            <a:r>
              <a:rPr lang="pt-BR" b="1" dirty="0"/>
              <a:t>Algumas Reflexões sobre o Tema</a:t>
            </a:r>
          </a:p>
        </p:txBody>
      </p:sp>
    </p:spTree>
    <p:extLst>
      <p:ext uri="{BB962C8B-B14F-4D97-AF65-F5344CB8AC3E}">
        <p14:creationId xmlns:p14="http://schemas.microsoft.com/office/powerpoint/2010/main" val="1693186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 descr="0001 (1)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80928"/>
            <a:ext cx="7560840" cy="348661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7" name="CaixaDeTexto 6"/>
          <p:cNvSpPr txBox="1"/>
          <p:nvPr/>
        </p:nvSpPr>
        <p:spPr>
          <a:xfrm>
            <a:off x="827584" y="6252818"/>
            <a:ext cx="541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Representação Gráfica dos Sistemas de Educação e de Saúde</a:t>
            </a:r>
          </a:p>
          <a:p>
            <a:r>
              <a:rPr lang="pt-BR" sz="1000" dirty="0"/>
              <a:t>Fonte: Adaptado de </a:t>
            </a:r>
            <a:r>
              <a:rPr lang="pt-BR" sz="1000" dirty="0" err="1"/>
              <a:t>Frenk</a:t>
            </a:r>
            <a:r>
              <a:rPr lang="pt-BR" sz="1000" dirty="0"/>
              <a:t> J, Chen L, </a:t>
            </a:r>
            <a:r>
              <a:rPr lang="pt-BR" sz="1000" dirty="0" err="1"/>
              <a:t>Bhutta</a:t>
            </a:r>
            <a:r>
              <a:rPr lang="pt-BR" sz="1000" dirty="0"/>
              <a:t> Z. A., Cohen J, </a:t>
            </a:r>
            <a:r>
              <a:rPr lang="pt-BR" sz="1000" dirty="0" err="1"/>
              <a:t>Crisp</a:t>
            </a:r>
            <a:r>
              <a:rPr lang="pt-BR" sz="1000" dirty="0"/>
              <a:t> N, Evans T,</a:t>
            </a:r>
            <a:r>
              <a:rPr lang="pt-BR" sz="1000" dirty="0" err="1"/>
              <a:t>Fineberg</a:t>
            </a:r>
            <a:r>
              <a:rPr lang="pt-BR" sz="1000" dirty="0"/>
              <a:t> H, </a:t>
            </a:r>
            <a:r>
              <a:rPr lang="pt-BR" sz="1000" dirty="0" err="1"/>
              <a:t>et</a:t>
            </a:r>
            <a:r>
              <a:rPr lang="pt-BR" sz="1000" dirty="0"/>
              <a:t> al.2010.</a:t>
            </a:r>
            <a:r>
              <a:rPr lang="pt-BR" sz="1000" baseline="30000" dirty="0"/>
              <a:t>4</a:t>
            </a:r>
            <a:endParaRPr lang="pt-BR" dirty="0"/>
          </a:p>
        </p:txBody>
      </p:sp>
      <p:pic>
        <p:nvPicPr>
          <p:cNvPr id="9" name="Picture 2" descr="C:\Users\andreb\Desktop\LOGOMARC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04" y="116632"/>
            <a:ext cx="6280574" cy="187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9"/>
          <p:cNvSpPr/>
          <p:nvPr/>
        </p:nvSpPr>
        <p:spPr>
          <a:xfrm>
            <a:off x="791464" y="1991169"/>
            <a:ext cx="73597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pt-BR" dirty="0"/>
              <a:t>É preciso entender o contexto onde o profissional de saúde é formado e a influência que exercem entre si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348044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ndreb\Desktop\LOGOMARC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04" y="332656"/>
            <a:ext cx="6280574" cy="187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737032" y="2564904"/>
            <a:ext cx="77954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/>
              <a:t>FORTALEZAS</a:t>
            </a:r>
          </a:p>
          <a:p>
            <a:pPr algn="just"/>
            <a:endParaRPr lang="pt-BR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/>
              <a:t> Clareza do papel de preceptor,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/>
              <a:t> Compromisso em fazer seu melhor,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/>
              <a:t> Respeito a autonomia do paciente,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/>
              <a:t> Oportunidade de crescimento,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/>
              <a:t> Responsabilidade social,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/>
              <a:t>  </a:t>
            </a:r>
            <a:r>
              <a:rPr lang="pt-BR" dirty="0" err="1"/>
              <a:t>Multiprofissionalidade</a:t>
            </a:r>
            <a:r>
              <a:rPr lang="pt-BR" dirty="0"/>
              <a:t>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/>
              <a:t> Dever de responsabilidade, empatia e reconhecimento da possibilidade da transformação.</a:t>
            </a:r>
          </a:p>
        </p:txBody>
      </p:sp>
    </p:spTree>
    <p:extLst>
      <p:ext uri="{BB962C8B-B14F-4D97-AF65-F5344CB8AC3E}">
        <p14:creationId xmlns:p14="http://schemas.microsoft.com/office/powerpoint/2010/main" val="402551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ndreb\Desktop\LOGOMARC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04" y="332656"/>
            <a:ext cx="6280574" cy="187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743040" y="2996952"/>
            <a:ext cx="7795408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/>
              <a:t>DESAFIOS</a:t>
            </a:r>
          </a:p>
          <a:p>
            <a:pPr algn="just"/>
            <a:endParaRPr lang="pt-BR" b="1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/>
              <a:t>Dificuldade de atuação como preceptor,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/>
              <a:t>Dificuldade da integração com os profissionais dos serviços de saúde,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/>
              <a:t>Dificuldade de trabalhar em equipe,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/>
              <a:t>Dificuldades estruturantes dos serviços,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/>
              <a:t>Fragilidades no processo formativo da graduação e da dimensão atitudinal.</a:t>
            </a:r>
          </a:p>
        </p:txBody>
      </p:sp>
    </p:spTree>
    <p:extLst>
      <p:ext uri="{BB962C8B-B14F-4D97-AF65-F5344CB8AC3E}">
        <p14:creationId xmlns:p14="http://schemas.microsoft.com/office/powerpoint/2010/main" val="702290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00034" y="1000108"/>
            <a:ext cx="67151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Quem conta a história, são eles...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1674" y="3789040"/>
            <a:ext cx="878687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400" i="1" dirty="0">
                <a:ea typeface="Calibri" pitchFamily="34" charset="0"/>
                <a:cs typeface="Times New Roman" pitchFamily="18" charset="0"/>
              </a:rPr>
              <a:t>“Um dia de presídio (...) chega o primeiro paciente algemado com as mãos para trás, cabeça baixa, tom de voz baixa e começa a anamnese...(...) ao final, o residente compreende que há um sujeito, num local impróprio; e mesmo assim é possível exercer a Medicina”(A7). </a:t>
            </a:r>
            <a:endParaRPr kumimoji="0" lang="pt-BR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81193" y="2708920"/>
            <a:ext cx="886783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400" i="1" dirty="0">
                <a:ea typeface="Calibri" pitchFamily="34" charset="0"/>
                <a:cs typeface="Times New Roman" pitchFamily="18" charset="0"/>
              </a:rPr>
              <a:t>“Neste momento entendi o tamanho da minha arrogância! Estava ao lado de um ser humano que queria morrer ao lado de seu ente querido e eu achava melhor ter que transferi-la para o isolamento de um CTI, aonde estaria só, sem família ou amigos” (A4).</a:t>
            </a:r>
            <a:endParaRPr kumimoji="0" lang="pt-BR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36476" y="4725144"/>
            <a:ext cx="871543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400" i="1" dirty="0">
                <a:ea typeface="Calibri" pitchFamily="34" charset="0"/>
                <a:cs typeface="Times New Roman" pitchFamily="18" charset="0"/>
              </a:rPr>
              <a:t>“O desafio de ser responsável por um profissional em direcionar seu aprimoramento é bastante exaustivo, ao deparar com linhas de pensamentos diferentes, personalidades diversas e aspectos psicológicos e emocionais que acabam interferindo no objetivo principal que é a residência” (B11).</a:t>
            </a:r>
            <a:endParaRPr kumimoji="0" lang="pt-BR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221674" y="5589240"/>
            <a:ext cx="87154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pt-BR" sz="1400" i="1" dirty="0">
                <a:ea typeface="Calibri" pitchFamily="34" charset="0"/>
                <a:cs typeface="Times New Roman" pitchFamily="18" charset="0"/>
              </a:rPr>
              <a:t>“A prática versus a teoria: qual é o principal objetivo pedagógico junto ao processo de reabilitação e aprendizagem?(...) Este pensamento me reporta a dificuldade de relacionar teoria versus prática.(...) Tenho observado como </a:t>
            </a:r>
            <a:r>
              <a:rPr lang="pt-BR" sz="1400" i="1" dirty="0" err="1">
                <a:ea typeface="Calibri" pitchFamily="34" charset="0"/>
                <a:cs typeface="Times New Roman" pitchFamily="18" charset="0"/>
              </a:rPr>
              <a:t>preceptora</a:t>
            </a:r>
            <a:r>
              <a:rPr lang="pt-BR" sz="1400" i="1" dirty="0">
                <a:ea typeface="Calibri" pitchFamily="34" charset="0"/>
                <a:cs typeface="Times New Roman" pitchFamily="18" charset="0"/>
              </a:rPr>
              <a:t> o quanto é difícil realizar a humanização deixando de lado as vaidades de cada área profissional. Este fato tem sido, no momento, motivo de muita reflexão”. (A10). </a:t>
            </a:r>
            <a:endParaRPr kumimoji="0" lang="pt-BR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2" descr="C:\Users\andreb\Desktop\LOGOMARC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04" y="332656"/>
            <a:ext cx="6280574" cy="187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606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C7E8A22D.WAV">
            <a:hlinkClick r:id="" action="ppaction://media"/>
          </p:cNvPr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7974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CaixaDeTexto 8"/>
          <p:cNvSpPr txBox="1">
            <a:spLocks noChangeArrowheads="1"/>
          </p:cNvSpPr>
          <p:nvPr/>
        </p:nvSpPr>
        <p:spPr bwMode="auto">
          <a:xfrm>
            <a:off x="280904" y="1988840"/>
            <a:ext cx="8712968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pt-BR" altLang="pt-BR" sz="2200" b="1" dirty="0">
                <a:latin typeface="+mj-lt"/>
              </a:rPr>
              <a:t>Referências Bibliográficas</a:t>
            </a:r>
          </a:p>
          <a:p>
            <a:pPr eaLnBrk="1" hangingPunct="1"/>
            <a:endParaRPr lang="pt-BR" altLang="pt-BR" sz="1000" b="1" dirty="0">
              <a:latin typeface="+mj-lt"/>
            </a:endParaRPr>
          </a:p>
          <a:p>
            <a:r>
              <a:rPr lang="pt-BR" altLang="pt-BR" sz="1000" b="1" dirty="0">
                <a:latin typeface="+mj-lt"/>
              </a:rPr>
              <a:t>1. Brasil. Ministério da Saúde. Portaria GM/MS nº198, de 13 de fevereiro de 2004. Institui a Política Nacional de Educação Permanente em Saúde. Diário Oficial da União, Brasília, DF, 2004. Seção 1.</a:t>
            </a:r>
          </a:p>
          <a:p>
            <a:endParaRPr lang="pt-BR" altLang="pt-BR" sz="1000" b="1" dirty="0">
              <a:latin typeface="+mj-lt"/>
            </a:endParaRPr>
          </a:p>
          <a:p>
            <a:r>
              <a:rPr lang="pt-BR" altLang="pt-BR" sz="1000" b="1" dirty="0">
                <a:latin typeface="+mj-lt"/>
              </a:rPr>
              <a:t>________. Ministério da Saúde. Portaria GM/MS nº 1996 de 20 de agosto de 2007. Dispõe sobre as diretrizes para a implementação da Política Nacional de Educação Permanente em Saúde. Diário Oficial da União, Brasília, DF, 22 ago. 2007. Seção 1.</a:t>
            </a:r>
          </a:p>
          <a:p>
            <a:endParaRPr lang="pt-BR" altLang="pt-BR" sz="1000" b="1" dirty="0">
              <a:latin typeface="+mj-lt"/>
            </a:endParaRPr>
          </a:p>
          <a:p>
            <a:r>
              <a:rPr lang="pt-BR" altLang="pt-BR" sz="1000" b="1" dirty="0">
                <a:latin typeface="+mj-lt"/>
              </a:rPr>
              <a:t>________. Ministério da Saúde. Política Nacional de Educação Permanente. Série B. Textos Básicos de Saúde. Série Pactos pela Saúde 2006, v. 9. Brasília, DF. 2009.</a:t>
            </a:r>
          </a:p>
          <a:p>
            <a:endParaRPr lang="pt-BR" altLang="pt-BR" sz="1000" b="1" dirty="0">
              <a:latin typeface="+mj-lt"/>
            </a:endParaRPr>
          </a:p>
          <a:p>
            <a:r>
              <a:rPr lang="pt-BR" altLang="pt-BR" sz="1000" b="1" dirty="0">
                <a:latin typeface="+mj-lt"/>
              </a:rPr>
              <a:t>2. Educação na saúde para preceptores do SUS: caderno do curso 2014 / Marilda </a:t>
            </a:r>
            <a:r>
              <a:rPr lang="pt-BR" altLang="pt-BR" sz="1000" b="1" dirty="0" err="1">
                <a:latin typeface="+mj-lt"/>
              </a:rPr>
              <a:t>Siriani</a:t>
            </a:r>
            <a:r>
              <a:rPr lang="pt-BR" altLang="pt-BR" sz="1000" b="1" dirty="0">
                <a:latin typeface="+mj-lt"/>
              </a:rPr>
              <a:t> de Oliveira [...]. – São Paulo(SP): Instituto Sírio-Libanês de Ensino e Pesquisa; Ministério da Saúde; 2014.</a:t>
            </a:r>
          </a:p>
          <a:p>
            <a:endParaRPr lang="pt-BR" altLang="pt-BR" sz="1000" b="1" dirty="0">
              <a:latin typeface="+mj-lt"/>
            </a:endParaRPr>
          </a:p>
          <a:p>
            <a:r>
              <a:rPr lang="pt-BR" altLang="pt-BR" sz="1000" b="1" dirty="0">
                <a:latin typeface="+mj-lt"/>
              </a:rPr>
              <a:t>3. </a:t>
            </a:r>
            <a:r>
              <a:rPr lang="pt-BR" altLang="pt-BR" sz="1000" b="1" dirty="0" err="1">
                <a:latin typeface="+mj-lt"/>
              </a:rPr>
              <a:t>Ceccim</a:t>
            </a:r>
            <a:r>
              <a:rPr lang="pt-BR" altLang="pt-BR" sz="1000" b="1" dirty="0">
                <a:latin typeface="+mj-lt"/>
              </a:rPr>
              <a:t> RB, </a:t>
            </a:r>
            <a:r>
              <a:rPr lang="pt-BR" altLang="pt-BR" sz="1000" b="1" dirty="0" err="1">
                <a:latin typeface="+mj-lt"/>
              </a:rPr>
              <a:t>Feuerwerker</a:t>
            </a:r>
            <a:r>
              <a:rPr lang="pt-BR" altLang="pt-BR" sz="1000" b="1" dirty="0">
                <a:latin typeface="+mj-lt"/>
              </a:rPr>
              <a:t> LCM. O quadrilátero da formação para a área da saúde: ensino, gestão, atenção e controle social. </a:t>
            </a:r>
            <a:r>
              <a:rPr lang="pt-BR" altLang="pt-BR" sz="1000" b="1" dirty="0" err="1">
                <a:latin typeface="+mj-lt"/>
              </a:rPr>
              <a:t>Physis</a:t>
            </a:r>
            <a:r>
              <a:rPr lang="pt-BR" altLang="pt-BR" sz="1000" b="1" dirty="0">
                <a:latin typeface="+mj-lt"/>
              </a:rPr>
              <a:t>. 2005; 14(1): 41-66: 2004.</a:t>
            </a:r>
          </a:p>
          <a:p>
            <a:endParaRPr lang="pt-BR" altLang="pt-BR" sz="1000" b="1" dirty="0">
              <a:latin typeface="+mj-lt"/>
            </a:endParaRPr>
          </a:p>
          <a:p>
            <a:r>
              <a:rPr lang="pt-BR" altLang="pt-BR" sz="1000" b="1" dirty="0">
                <a:latin typeface="+mj-lt"/>
              </a:rPr>
              <a:t>4. </a:t>
            </a:r>
            <a:r>
              <a:rPr lang="pt-BR" altLang="pt-BR" sz="1000" b="1" dirty="0" err="1">
                <a:latin typeface="+mj-lt"/>
              </a:rPr>
              <a:t>Frenk</a:t>
            </a:r>
            <a:r>
              <a:rPr lang="pt-BR" altLang="pt-BR" sz="1000" b="1" dirty="0">
                <a:latin typeface="+mj-lt"/>
              </a:rPr>
              <a:t> J, Chen L, </a:t>
            </a:r>
            <a:r>
              <a:rPr lang="pt-BR" altLang="pt-BR" sz="1000" b="1" dirty="0" err="1">
                <a:latin typeface="+mj-lt"/>
              </a:rPr>
              <a:t>Bhutta</a:t>
            </a:r>
            <a:r>
              <a:rPr lang="pt-BR" altLang="pt-BR" sz="1000" b="1" dirty="0">
                <a:latin typeface="+mj-lt"/>
              </a:rPr>
              <a:t> Z. A.,  Cohen J, </a:t>
            </a:r>
            <a:r>
              <a:rPr lang="pt-BR" altLang="pt-BR" sz="1000" b="1" dirty="0" err="1">
                <a:latin typeface="+mj-lt"/>
              </a:rPr>
              <a:t>Crisp</a:t>
            </a:r>
            <a:r>
              <a:rPr lang="pt-BR" altLang="pt-BR" sz="1000" b="1" dirty="0">
                <a:latin typeface="+mj-lt"/>
              </a:rPr>
              <a:t> N,  Evans T,  </a:t>
            </a:r>
            <a:r>
              <a:rPr lang="pt-BR" altLang="pt-BR" sz="1000" b="1" dirty="0" err="1">
                <a:latin typeface="+mj-lt"/>
              </a:rPr>
              <a:t>Fineberg</a:t>
            </a:r>
            <a:r>
              <a:rPr lang="pt-BR" altLang="pt-BR" sz="1000" b="1" dirty="0">
                <a:latin typeface="+mj-lt"/>
              </a:rPr>
              <a:t> H, et al. 2010. Health </a:t>
            </a:r>
            <a:r>
              <a:rPr lang="pt-BR" altLang="pt-BR" sz="1000" b="1" dirty="0" err="1">
                <a:latin typeface="+mj-lt"/>
              </a:rPr>
              <a:t>professionals</a:t>
            </a:r>
            <a:r>
              <a:rPr lang="pt-BR" altLang="pt-BR" sz="1000" b="1" dirty="0">
                <a:latin typeface="+mj-lt"/>
              </a:rPr>
              <a:t> for a new </a:t>
            </a:r>
            <a:r>
              <a:rPr lang="pt-BR" altLang="pt-BR" sz="1000" b="1" dirty="0" err="1">
                <a:latin typeface="+mj-lt"/>
              </a:rPr>
              <a:t>century</a:t>
            </a:r>
            <a:r>
              <a:rPr lang="pt-BR" altLang="pt-BR" sz="1000" b="1" dirty="0">
                <a:latin typeface="+mj-lt"/>
              </a:rPr>
              <a:t>: </a:t>
            </a:r>
            <a:r>
              <a:rPr lang="pt-BR" altLang="pt-BR" sz="1000" b="1" dirty="0" err="1">
                <a:latin typeface="+mj-lt"/>
              </a:rPr>
              <a:t>transforming</a:t>
            </a:r>
            <a:r>
              <a:rPr lang="pt-BR" altLang="pt-BR" sz="1000" b="1" dirty="0">
                <a:latin typeface="+mj-lt"/>
              </a:rPr>
              <a:t> </a:t>
            </a:r>
            <a:r>
              <a:rPr lang="pt-BR" altLang="pt-BR" sz="1000" b="1" dirty="0" err="1">
                <a:latin typeface="+mj-lt"/>
              </a:rPr>
              <a:t>education</a:t>
            </a:r>
            <a:r>
              <a:rPr lang="pt-BR" altLang="pt-BR" sz="1000" b="1" dirty="0">
                <a:latin typeface="+mj-lt"/>
              </a:rPr>
              <a:t> </a:t>
            </a:r>
            <a:r>
              <a:rPr lang="pt-BR" altLang="pt-BR" sz="1000" b="1" dirty="0" err="1">
                <a:latin typeface="+mj-lt"/>
              </a:rPr>
              <a:t>to</a:t>
            </a:r>
            <a:r>
              <a:rPr lang="pt-BR" altLang="pt-BR" sz="1000" b="1" dirty="0">
                <a:latin typeface="+mj-lt"/>
              </a:rPr>
              <a:t> </a:t>
            </a:r>
            <a:r>
              <a:rPr lang="pt-BR" altLang="pt-BR" sz="1000" b="1" dirty="0" err="1">
                <a:latin typeface="+mj-lt"/>
              </a:rPr>
              <a:t>strengthen</a:t>
            </a:r>
            <a:r>
              <a:rPr lang="pt-BR" altLang="pt-BR" sz="1000" b="1" dirty="0">
                <a:latin typeface="+mj-lt"/>
              </a:rPr>
              <a:t> </a:t>
            </a:r>
            <a:r>
              <a:rPr lang="pt-BR" altLang="pt-BR" sz="1000" b="1" dirty="0" err="1">
                <a:latin typeface="+mj-lt"/>
              </a:rPr>
              <a:t>health</a:t>
            </a:r>
            <a:r>
              <a:rPr lang="pt-BR" altLang="pt-BR" sz="1000" b="1" dirty="0">
                <a:latin typeface="+mj-lt"/>
              </a:rPr>
              <a:t> systems in </a:t>
            </a:r>
            <a:r>
              <a:rPr lang="pt-BR" altLang="pt-BR" sz="1000" b="1" dirty="0" err="1">
                <a:latin typeface="+mj-lt"/>
              </a:rPr>
              <a:t>an</a:t>
            </a:r>
            <a:r>
              <a:rPr lang="pt-BR" altLang="pt-BR" sz="1000" b="1" dirty="0">
                <a:latin typeface="+mj-lt"/>
              </a:rPr>
              <a:t> </a:t>
            </a:r>
            <a:r>
              <a:rPr lang="pt-BR" altLang="pt-BR" sz="1000" b="1" dirty="0" err="1">
                <a:latin typeface="+mj-lt"/>
              </a:rPr>
              <a:t>interdependent</a:t>
            </a:r>
            <a:r>
              <a:rPr lang="pt-BR" altLang="pt-BR" sz="1000" b="1" dirty="0">
                <a:latin typeface="+mj-lt"/>
              </a:rPr>
              <a:t> world. The Lancet. 376(9756): 1923-58.</a:t>
            </a:r>
          </a:p>
          <a:p>
            <a:endParaRPr lang="pt-BR" altLang="pt-BR" sz="1000" b="1" dirty="0">
              <a:latin typeface="+mj-lt"/>
            </a:endParaRPr>
          </a:p>
          <a:p>
            <a:r>
              <a:rPr lang="pt-BR" altLang="pt-BR" sz="1000" b="1" dirty="0">
                <a:latin typeface="+mj-lt"/>
              </a:rPr>
              <a:t>5. </a:t>
            </a:r>
            <a:r>
              <a:rPr lang="pt-BR" altLang="pt-BR" sz="1000" b="1" dirty="0" err="1">
                <a:latin typeface="+mj-lt"/>
              </a:rPr>
              <a:t>Botti</a:t>
            </a:r>
            <a:r>
              <a:rPr lang="pt-BR" altLang="pt-BR" sz="1000" b="1" dirty="0">
                <a:latin typeface="+mj-lt"/>
              </a:rPr>
              <a:t> SHO. O Papel do preceptor na formação de médicos residentes: um estudo de residências em especialidades clínicas de um hospital de ensino. Rio de Janeiro(RJ); 2009.</a:t>
            </a:r>
          </a:p>
          <a:p>
            <a:endParaRPr lang="pt-BR" altLang="pt-BR" sz="1000" b="1" dirty="0">
              <a:latin typeface="+mj-lt"/>
            </a:endParaRPr>
          </a:p>
          <a:p>
            <a:r>
              <a:rPr lang="pt-BR" altLang="pt-BR" sz="1000" b="1" dirty="0">
                <a:latin typeface="+mj-lt"/>
              </a:rPr>
              <a:t>6. </a:t>
            </a:r>
            <a:r>
              <a:rPr lang="pt-BR" altLang="pt-BR" sz="1000" b="1" dirty="0" err="1">
                <a:latin typeface="+mj-lt"/>
              </a:rPr>
              <a:t>Charon</a:t>
            </a:r>
            <a:r>
              <a:rPr lang="pt-BR" altLang="pt-BR" sz="1000" b="1" dirty="0">
                <a:latin typeface="+mj-lt"/>
              </a:rPr>
              <a:t> R. </a:t>
            </a:r>
            <a:r>
              <a:rPr lang="pt-BR" altLang="pt-BR" sz="1000" b="1" dirty="0" err="1">
                <a:latin typeface="+mj-lt"/>
              </a:rPr>
              <a:t>Sounding</a:t>
            </a:r>
            <a:r>
              <a:rPr lang="pt-BR" altLang="pt-BR" sz="1000" b="1" dirty="0">
                <a:latin typeface="+mj-lt"/>
              </a:rPr>
              <a:t> </a:t>
            </a:r>
            <a:r>
              <a:rPr lang="pt-BR" altLang="pt-BR" sz="1000" b="1" dirty="0" err="1">
                <a:latin typeface="+mj-lt"/>
              </a:rPr>
              <a:t>Narrative</a:t>
            </a:r>
            <a:r>
              <a:rPr lang="pt-BR" altLang="pt-BR" sz="1000" b="1" dirty="0">
                <a:latin typeface="+mj-lt"/>
              </a:rPr>
              <a:t> Medicine: </a:t>
            </a:r>
            <a:r>
              <a:rPr lang="pt-BR" altLang="pt-BR" sz="1000" b="1" dirty="0" err="1">
                <a:latin typeface="+mj-lt"/>
              </a:rPr>
              <a:t>Studying</a:t>
            </a:r>
            <a:r>
              <a:rPr lang="pt-BR" altLang="pt-BR" sz="1000" b="1" dirty="0">
                <a:latin typeface="+mj-lt"/>
              </a:rPr>
              <a:t> </a:t>
            </a:r>
            <a:r>
              <a:rPr lang="pt-BR" altLang="pt-BR" sz="1000" b="1" dirty="0" err="1">
                <a:latin typeface="+mj-lt"/>
              </a:rPr>
              <a:t>Students</a:t>
            </a:r>
            <a:r>
              <a:rPr lang="pt-BR" altLang="pt-BR" sz="1000" b="1" dirty="0">
                <a:latin typeface="+mj-lt"/>
              </a:rPr>
              <a:t>’ Professional </a:t>
            </a:r>
            <a:r>
              <a:rPr lang="pt-BR" altLang="pt-BR" sz="1000" b="1" dirty="0" err="1">
                <a:latin typeface="+mj-lt"/>
              </a:rPr>
              <a:t>Identity</a:t>
            </a:r>
            <a:r>
              <a:rPr lang="pt-BR" altLang="pt-BR" sz="1000" b="1" dirty="0">
                <a:latin typeface="+mj-lt"/>
              </a:rPr>
              <a:t> </a:t>
            </a:r>
            <a:r>
              <a:rPr lang="pt-BR" altLang="pt-BR" sz="1000" b="1" dirty="0" err="1">
                <a:latin typeface="+mj-lt"/>
              </a:rPr>
              <a:t>Development</a:t>
            </a:r>
            <a:r>
              <a:rPr lang="pt-BR" altLang="pt-BR" sz="1000" b="1" dirty="0">
                <a:latin typeface="+mj-lt"/>
              </a:rPr>
              <a:t> </a:t>
            </a:r>
            <a:r>
              <a:rPr lang="pt-BR" altLang="pt-BR" sz="1000" b="1" dirty="0" err="1">
                <a:latin typeface="+mj-lt"/>
              </a:rPr>
              <a:t>at</a:t>
            </a:r>
            <a:r>
              <a:rPr lang="pt-BR" altLang="pt-BR" sz="1000" b="1" dirty="0">
                <a:latin typeface="+mj-lt"/>
              </a:rPr>
              <a:t> Columbia </a:t>
            </a:r>
            <a:r>
              <a:rPr lang="pt-BR" altLang="pt-BR" sz="1000" b="1" dirty="0" err="1">
                <a:latin typeface="+mj-lt"/>
              </a:rPr>
              <a:t>University</a:t>
            </a:r>
            <a:r>
              <a:rPr lang="pt-BR" altLang="pt-BR" sz="1000" b="1" dirty="0">
                <a:latin typeface="+mj-lt"/>
              </a:rPr>
              <a:t> </a:t>
            </a:r>
            <a:r>
              <a:rPr lang="pt-BR" altLang="pt-BR" sz="1000" b="1" dirty="0" err="1">
                <a:latin typeface="+mj-lt"/>
              </a:rPr>
              <a:t>College</a:t>
            </a:r>
            <a:r>
              <a:rPr lang="pt-BR" altLang="pt-BR" sz="1000" b="1" dirty="0">
                <a:latin typeface="+mj-lt"/>
              </a:rPr>
              <a:t> </a:t>
            </a:r>
            <a:r>
              <a:rPr lang="pt-BR" altLang="pt-BR" sz="1000" b="1" dirty="0" err="1">
                <a:latin typeface="+mj-lt"/>
              </a:rPr>
              <a:t>of</a:t>
            </a:r>
            <a:r>
              <a:rPr lang="pt-BR" altLang="pt-BR" sz="1000" b="1" dirty="0">
                <a:latin typeface="+mj-lt"/>
              </a:rPr>
              <a:t> </a:t>
            </a:r>
            <a:r>
              <a:rPr lang="pt-BR" altLang="pt-BR" sz="1000" b="1" dirty="0" err="1">
                <a:latin typeface="+mj-lt"/>
              </a:rPr>
              <a:t>Physicians</a:t>
            </a:r>
            <a:r>
              <a:rPr lang="pt-BR" altLang="pt-BR" sz="1000" b="1" dirty="0">
                <a:latin typeface="+mj-lt"/>
              </a:rPr>
              <a:t> </a:t>
            </a:r>
            <a:r>
              <a:rPr lang="pt-BR" altLang="pt-BR" sz="1000" b="1" dirty="0" err="1">
                <a:latin typeface="+mj-lt"/>
              </a:rPr>
              <a:t>and</a:t>
            </a:r>
            <a:r>
              <a:rPr lang="pt-BR" altLang="pt-BR" sz="1000" b="1" dirty="0">
                <a:latin typeface="+mj-lt"/>
              </a:rPr>
              <a:t> </a:t>
            </a:r>
            <a:r>
              <a:rPr lang="pt-BR" altLang="pt-BR" sz="1000" b="1" dirty="0" err="1">
                <a:latin typeface="+mj-lt"/>
              </a:rPr>
              <a:t>Surgeons</a:t>
            </a:r>
            <a:r>
              <a:rPr lang="pt-BR" altLang="pt-BR" sz="1000" b="1" dirty="0">
                <a:latin typeface="+mj-lt"/>
              </a:rPr>
              <a:t>. </a:t>
            </a:r>
            <a:r>
              <a:rPr lang="pt-BR" altLang="pt-BR" sz="1000" b="1" dirty="0" err="1">
                <a:latin typeface="+mj-lt"/>
              </a:rPr>
              <a:t>Acad</a:t>
            </a:r>
            <a:r>
              <a:rPr lang="pt-BR" altLang="pt-BR" sz="1000" b="1" dirty="0">
                <a:latin typeface="+mj-lt"/>
              </a:rPr>
              <a:t> Med. 2014 </a:t>
            </a:r>
            <a:r>
              <a:rPr lang="pt-BR" altLang="pt-BR" sz="1000" b="1" dirty="0" err="1">
                <a:latin typeface="+mj-lt"/>
              </a:rPr>
              <a:t>February</a:t>
            </a:r>
            <a:r>
              <a:rPr lang="pt-BR" altLang="pt-BR" sz="1000" b="1" dirty="0">
                <a:latin typeface="+mj-lt"/>
              </a:rPr>
              <a:t>; 89(2): 335-42. </a:t>
            </a:r>
          </a:p>
          <a:p>
            <a:endParaRPr lang="pt-BR" altLang="pt-BR" sz="1000" b="1" dirty="0">
              <a:latin typeface="+mj-lt"/>
            </a:endParaRPr>
          </a:p>
          <a:p>
            <a:r>
              <a:rPr lang="pt-BR" altLang="pt-BR" sz="1000" b="1" dirty="0">
                <a:latin typeface="+mj-lt"/>
              </a:rPr>
              <a:t>_______. </a:t>
            </a:r>
            <a:r>
              <a:rPr lang="pt-BR" altLang="pt-BR" sz="1000" b="1" dirty="0" err="1">
                <a:latin typeface="+mj-lt"/>
              </a:rPr>
              <a:t>Narrative</a:t>
            </a:r>
            <a:r>
              <a:rPr lang="pt-BR" altLang="pt-BR" sz="1000" b="1" dirty="0">
                <a:latin typeface="+mj-lt"/>
              </a:rPr>
              <a:t> Medicine: A </a:t>
            </a:r>
            <a:r>
              <a:rPr lang="pt-BR" altLang="pt-BR" sz="1000" b="1" dirty="0" err="1">
                <a:latin typeface="+mj-lt"/>
              </a:rPr>
              <a:t>Model</a:t>
            </a:r>
            <a:r>
              <a:rPr lang="pt-BR" altLang="pt-BR" sz="1000" b="1" dirty="0">
                <a:latin typeface="+mj-lt"/>
              </a:rPr>
              <a:t> for </a:t>
            </a:r>
            <a:r>
              <a:rPr lang="pt-BR" altLang="pt-BR" sz="1000" b="1" dirty="0" err="1">
                <a:latin typeface="+mj-lt"/>
              </a:rPr>
              <a:t>Empathy</a:t>
            </a:r>
            <a:r>
              <a:rPr lang="pt-BR" altLang="pt-BR" sz="1000" b="1" dirty="0">
                <a:latin typeface="+mj-lt"/>
              </a:rPr>
              <a:t>, </a:t>
            </a:r>
            <a:r>
              <a:rPr lang="pt-BR" altLang="pt-BR" sz="1000" b="1" dirty="0" err="1">
                <a:latin typeface="+mj-lt"/>
              </a:rPr>
              <a:t>Reflection</a:t>
            </a:r>
            <a:r>
              <a:rPr lang="pt-BR" altLang="pt-BR" sz="1000" b="1" dirty="0">
                <a:latin typeface="+mj-lt"/>
              </a:rPr>
              <a:t>, </a:t>
            </a:r>
            <a:r>
              <a:rPr lang="pt-BR" altLang="pt-BR" sz="1000" b="1" dirty="0" err="1">
                <a:latin typeface="+mj-lt"/>
              </a:rPr>
              <a:t>Profession</a:t>
            </a:r>
            <a:r>
              <a:rPr lang="pt-BR" altLang="pt-BR" sz="1000" b="1" dirty="0">
                <a:latin typeface="+mj-lt"/>
              </a:rPr>
              <a:t>, </a:t>
            </a:r>
            <a:r>
              <a:rPr lang="pt-BR" altLang="pt-BR" sz="1000" b="1" dirty="0" err="1">
                <a:latin typeface="+mj-lt"/>
              </a:rPr>
              <a:t>and</a:t>
            </a:r>
            <a:r>
              <a:rPr lang="pt-BR" altLang="pt-BR" sz="1000" b="1" dirty="0">
                <a:latin typeface="+mj-lt"/>
              </a:rPr>
              <a:t> </a:t>
            </a:r>
            <a:r>
              <a:rPr lang="pt-BR" altLang="pt-BR" sz="1000" b="1" dirty="0" err="1">
                <a:latin typeface="+mj-lt"/>
              </a:rPr>
              <a:t>Trust</a:t>
            </a:r>
            <a:r>
              <a:rPr lang="pt-BR" altLang="pt-BR" sz="1000" b="1" dirty="0">
                <a:latin typeface="+mj-lt"/>
              </a:rPr>
              <a:t>. JAMA, 2001 </a:t>
            </a:r>
            <a:r>
              <a:rPr lang="pt-BR" altLang="pt-BR" sz="1000" b="1" dirty="0" err="1">
                <a:latin typeface="+mj-lt"/>
              </a:rPr>
              <a:t>October</a:t>
            </a:r>
            <a:r>
              <a:rPr lang="pt-BR" altLang="pt-BR" sz="1000" b="1" dirty="0">
                <a:latin typeface="+mj-lt"/>
              </a:rPr>
              <a:t>; 286(15). </a:t>
            </a:r>
          </a:p>
          <a:p>
            <a:endParaRPr lang="pt-BR" altLang="pt-BR" sz="1000" b="1" dirty="0">
              <a:latin typeface="+mj-lt"/>
            </a:endParaRPr>
          </a:p>
          <a:p>
            <a:r>
              <a:rPr lang="pt-BR" altLang="pt-BR" sz="1000" b="1" dirty="0">
                <a:latin typeface="+mj-lt"/>
              </a:rPr>
              <a:t>7. </a:t>
            </a:r>
            <a:r>
              <a:rPr lang="pt-BR" altLang="pt-BR" sz="1000" b="1" dirty="0" err="1">
                <a:latin typeface="+mj-lt"/>
              </a:rPr>
              <a:t>Tempski</a:t>
            </a:r>
            <a:r>
              <a:rPr lang="pt-BR" altLang="pt-BR" sz="1000" b="1" dirty="0">
                <a:latin typeface="+mj-lt"/>
              </a:rPr>
              <a:t> P., Mayer FB. Narrando a vida, nossas memórias e aprendizados: humanização das práticas de ensino e de cuidado na saúde. São Paulo(SP): Atheneu; 2014.</a:t>
            </a:r>
          </a:p>
        </p:txBody>
      </p:sp>
      <p:pic>
        <p:nvPicPr>
          <p:cNvPr id="4" name="Picture 2" descr="C:\Users\andreb\Desktop\LOGOMARC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04" y="332657"/>
            <a:ext cx="628057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610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539552" y="2420888"/>
            <a:ext cx="7776864" cy="22338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600" i="1" dirty="0"/>
              <a:t>"O caminho que eu escolhi é o do amor.</a:t>
            </a:r>
            <a:br>
              <a:rPr lang="pt-BR" sz="1600" i="1" dirty="0"/>
            </a:br>
            <a:r>
              <a:rPr lang="pt-BR" sz="1600" i="1" dirty="0"/>
              <a:t> Não importam as dores, as angústias, nem as decepções que vou ter que encarar.</a:t>
            </a:r>
          </a:p>
          <a:p>
            <a:pPr marL="0" indent="0">
              <a:buNone/>
            </a:pPr>
            <a:r>
              <a:rPr lang="pt-BR" sz="1600" i="1" dirty="0"/>
              <a:t>Escolhi ser verdadeira. No meu caminho, o abraço é apertado, o aperto de mão é sincero.</a:t>
            </a:r>
          </a:p>
          <a:p>
            <a:pPr marL="0" indent="0">
              <a:buNone/>
            </a:pPr>
            <a:r>
              <a:rPr lang="pt-BR" sz="1600" i="1" dirty="0"/>
              <a:t>Por isso, não estranhe a minha maneira de sorrir e de te desejar tanto bem.</a:t>
            </a:r>
          </a:p>
          <a:p>
            <a:pPr marL="0" indent="0">
              <a:buNone/>
            </a:pPr>
            <a:r>
              <a:rPr lang="pt-BR" sz="1600" i="1" dirty="0"/>
              <a:t>Eu sou aquela pessoa que acredita no bem, que vive no bem e que anseia o bem.</a:t>
            </a:r>
          </a:p>
          <a:p>
            <a:pPr marL="0" indent="0">
              <a:buNone/>
            </a:pPr>
            <a:r>
              <a:rPr lang="pt-BR" sz="1600" i="1" dirty="0"/>
              <a:t>É assim que eu enxergo a vida.</a:t>
            </a:r>
            <a:br>
              <a:rPr lang="pt-BR" sz="1600" i="1" dirty="0"/>
            </a:br>
            <a:r>
              <a:rPr lang="pt-BR" sz="1600" i="1" dirty="0"/>
              <a:t>E é assim que eu acredito que vale a pena viver."</a:t>
            </a:r>
          </a:p>
          <a:p>
            <a:pPr marL="0" indent="0">
              <a:buNone/>
            </a:pPr>
            <a:r>
              <a:rPr lang="pt-BR" sz="1600" dirty="0"/>
              <a:t>						</a:t>
            </a:r>
            <a:r>
              <a:rPr lang="pt-BR" sz="1600" i="1" dirty="0"/>
              <a:t>Clarice Lispector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475656" y="5013176"/>
            <a:ext cx="56886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/>
              <a:t>André Vinicius B. de Assis</a:t>
            </a:r>
          </a:p>
          <a:p>
            <a:pPr algn="ctr"/>
            <a:r>
              <a:rPr lang="pt-BR" sz="1400" b="1" dirty="0"/>
              <a:t>Coordenador-Geral de Educação da Saúde</a:t>
            </a:r>
          </a:p>
          <a:p>
            <a:pPr algn="ctr"/>
            <a:r>
              <a:rPr lang="pt-BR" sz="1400" b="1" dirty="0"/>
              <a:t>SGTES/SES/MS</a:t>
            </a:r>
          </a:p>
          <a:p>
            <a:pPr algn="ctr"/>
            <a:r>
              <a:rPr lang="pt-BR" sz="1400" b="1" dirty="0"/>
              <a:t>E-mail: </a:t>
            </a:r>
            <a:r>
              <a:rPr lang="pt-BR" sz="1400" b="1" dirty="0">
                <a:hlinkClick r:id="rId2"/>
              </a:rPr>
              <a:t>andre.assis@saude.ms.gov.br</a:t>
            </a:r>
            <a:endParaRPr lang="pt-BR" sz="1400" b="1" dirty="0"/>
          </a:p>
          <a:p>
            <a:pPr algn="ctr"/>
            <a:r>
              <a:rPr lang="pt-BR" sz="1400" b="1" dirty="0"/>
              <a:t>3345-8000</a:t>
            </a:r>
          </a:p>
        </p:txBody>
      </p:sp>
      <p:pic>
        <p:nvPicPr>
          <p:cNvPr id="4" name="Picture 2" descr="C:\Users\andreb\Desktop\LOGOMARC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04" y="332656"/>
            <a:ext cx="6280574" cy="187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6065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1122</TotalTime>
  <Words>931</Words>
  <Application>Microsoft Office PowerPoint</Application>
  <PresentationFormat>Apresentação na tela (4:3)</PresentationFormat>
  <Paragraphs>65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ESTUDO DAS NARRATIVAS DE PRECEPTORES DA ÁREA DA SAÚDE EM MATO GROSSO DO SUL</dc:title>
  <dc:creator>André Vinicius Batista de Assis</dc:creator>
  <cp:lastModifiedBy>Lucas Freitas</cp:lastModifiedBy>
  <cp:revision>122</cp:revision>
  <dcterms:created xsi:type="dcterms:W3CDTF">2016-05-16T12:57:14Z</dcterms:created>
  <dcterms:modified xsi:type="dcterms:W3CDTF">2018-11-30T16:01:36Z</dcterms:modified>
</cp:coreProperties>
</file>