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015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835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354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3029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3155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9777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0841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51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967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906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066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859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491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67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382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59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9C2B2-C265-447E-83C0-0D5DCC4C389C}" type="datetimeFigureOut">
              <a:rPr lang="pt-BR" smtClean="0"/>
              <a:t>29/11/2018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8CAB5E-F5D3-40B1-B4EF-DD9A64E12C3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364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Ensino-Serviço-Comunidade: a formação médica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M. A. LEMOS</a:t>
            </a:r>
          </a:p>
          <a:p>
            <a:r>
              <a:rPr lang="pt-BR" dirty="0" smtClean="0"/>
              <a:t>Residente em Medicina de Família e Comunidade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5612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 medicina é uma arte, não se consegue experiência do dia para noite, é um processo lento e gradual de construção do conhecimento, esse processo deve ser sereno e natural.</a:t>
            </a:r>
          </a:p>
          <a:p>
            <a:pPr algn="just"/>
            <a:r>
              <a:rPr lang="pt-BR" dirty="0"/>
              <a:t>Para mim, ser médico, é um privilegio, confesso que tive sorte, devo tudo isso ao meu pai.</a:t>
            </a:r>
          </a:p>
          <a:p>
            <a:pPr algn="just"/>
            <a:r>
              <a:rPr lang="pt-BR" dirty="0"/>
              <a:t>Hoje digo que meu trabalho acontece independente de qualquer coisa, seja recebendo para isso ou não, me pego agindo como médico nas mínimas coisas que envolvem um ser humano. A medicina que pratico simplesmente “é</a:t>
            </a:r>
            <a:r>
              <a:rPr lang="pt-BR" dirty="0" smtClean="0"/>
              <a:t>”.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003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Agradecimentos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Agradeço inicialmente ao meu pai, pois sem ele nada seria possível. Um homem honesto, equilibrado, justo e de uma competência genial.</a:t>
            </a:r>
          </a:p>
          <a:p>
            <a:pPr algn="just"/>
            <a:r>
              <a:rPr lang="pt-BR" dirty="0"/>
              <a:t>Aos mestres da </a:t>
            </a:r>
            <a:r>
              <a:rPr lang="pt-BR" dirty="0" smtClean="0"/>
              <a:t>Residência </a:t>
            </a:r>
            <a:r>
              <a:rPr lang="pt-BR" dirty="0"/>
              <a:t>de Medicina de Família e Comunidade, que me inspiram a </a:t>
            </a:r>
            <a:r>
              <a:rPr lang="pt-BR" dirty="0" smtClean="0"/>
              <a:t>praticar </a:t>
            </a:r>
            <a:r>
              <a:rPr lang="pt-BR" dirty="0"/>
              <a:t>a melhor medicina </a:t>
            </a:r>
            <a:r>
              <a:rPr lang="pt-BR" dirty="0" smtClean="0"/>
              <a:t>possível (Humana e resolutiva).</a:t>
            </a:r>
            <a:endParaRPr lang="pt-BR" dirty="0"/>
          </a:p>
          <a:p>
            <a:pPr algn="just"/>
            <a:r>
              <a:rPr lang="pt-BR" dirty="0"/>
              <a:t>Aos </a:t>
            </a:r>
            <a:r>
              <a:rPr lang="pt-BR" dirty="0" smtClean="0"/>
              <a:t>meus </a:t>
            </a:r>
            <a:r>
              <a:rPr lang="pt-BR" dirty="0"/>
              <a:t>mestres da graduação que me forneceram a base e alicerce. </a:t>
            </a:r>
          </a:p>
        </p:txBody>
      </p:sp>
    </p:spTree>
    <p:extLst>
      <p:ext uri="{BB962C8B-B14F-4D97-AF65-F5344CB8AC3E}">
        <p14:creationId xmlns:p14="http://schemas.microsoft.com/office/powerpoint/2010/main" val="3579329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Obrigado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342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médico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 médico deve adquirir competências para realizar o cuidado do indivíduo, baseado nos atributos da Atenção Primária: integralidade, longitudinalidade, resolutividade, acesso ao primeiro contato, centrada nas necessidades da pessoa e da comunidade; deve ainda, ser capaz de desenvolver ações de planejamento do trabalho, atuando nos determinantes sociais de saúde.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962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Trajetória de 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Instituição de Ensino Superior;</a:t>
            </a:r>
          </a:p>
          <a:p>
            <a:r>
              <a:rPr lang="pt-BR" dirty="0" smtClean="0"/>
              <a:t>Residência de Medicina de Família e Comunidade.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3584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192688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ensino inserido na comunidade,  fez-se presente desde o começo da minha formação, nessa trajetória o aprendizado adquirido foi tanto que muitas vezes os professores e coordenadores não notavam.</a:t>
            </a:r>
          </a:p>
          <a:p>
            <a:pPr algn="just"/>
            <a:r>
              <a:rPr lang="pt-BR" dirty="0" smtClean="0"/>
              <a:t>Todos na universidade sabem que é importante, porém somente quem passou pelo processo percebe os verdadeiros ganhos.</a:t>
            </a:r>
          </a:p>
          <a:p>
            <a:pPr algn="just"/>
            <a:r>
              <a:rPr lang="pt-BR" dirty="0" smtClean="0"/>
              <a:t>Um entrave que sofri durante esse aprendizado foi que, não se tinha autonomia, ao identificar falhas no processo de trabalho, não era possível propor soluções. Os objetivos de aprendizagem eram pré-estabelecidos pelos coordenadores, sem momentos de interação equipe de saúde/ alunos; essa não interação gerava desconfortos e impossibilitava o aluno de fato ser coparticipe do processo ensino aprendizagem.</a:t>
            </a:r>
          </a:p>
          <a:p>
            <a:pPr algn="just"/>
            <a:r>
              <a:rPr lang="pt-BR" dirty="0" smtClean="0"/>
              <a:t>Nos primeiros semestres sentia como se minha presença fosse um peso que só exigia informações e não podia ajudar.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39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Com o passar do tempo adquiri confiança e tentava auxiliar o serviço como era possível, aprendendo que todo profissional tem sua importância indiscutível</a:t>
            </a:r>
            <a:r>
              <a:rPr lang="pt-BR" dirty="0"/>
              <a:t>;</a:t>
            </a:r>
            <a:r>
              <a:rPr lang="pt-BR" dirty="0" smtClean="0"/>
              <a:t> que para conseguir um processo de trabalho fluido e eficiente a educação e a conversa de igual para igual são necessários.  </a:t>
            </a:r>
          </a:p>
          <a:p>
            <a:pPr algn="just"/>
            <a:r>
              <a:rPr lang="pt-BR" dirty="0" smtClean="0"/>
              <a:t>Concluindo esse tópico, posso dizer que no inicio da formação o ensino-serviço-comunidade pode ser melhorado, estimulando a interação entre alunos/serviço de saúde e comunidade,</a:t>
            </a:r>
            <a:endParaRPr lang="pt-BR" dirty="0"/>
          </a:p>
          <a:p>
            <a:pPr algn="just"/>
            <a:r>
              <a:rPr lang="pt-BR" dirty="0" smtClean="0"/>
              <a:t>Mas para isso coloco em questão os coordenadores, que precisam ser profissionais da área que já trabalharam na atenção básica ou tenham experiência no setor. E não alguém que simplesmente queira ou goste do assunto. Coloco como necessidade a experiência prática do docente.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348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865515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De fato o ensino-serviço-comunidade foca em uma percepção bem humanista e resolutiva, minha percepção em relação a angústia da comunidade em relação aos processos de saúde e doença passou a ser mais humana, colocar-se no lugar do outro, ouvindo como a pessoa percebe e entende a doença, permite ensiná-la a respeito da real situação, modificando seu conceito e assim construindo o tratamento, tudo isso em uma conversa serena de igual para igual. Esse mesmo ideal deve ser usado pelo profissional na educação em saúde.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082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Residência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Antes de iniciar a residência em MFC, entrei para residência médica de cirurgia geral em um hospital de Campo Grande.</a:t>
            </a:r>
          </a:p>
          <a:p>
            <a:pPr algn="just"/>
            <a:r>
              <a:rPr lang="pt-BR" dirty="0" smtClean="0"/>
              <a:t>Encontrei naquela residência um ambiente hostil, que exigia do residente uma rotina de trabalho eficiente e rápida, sem levar em consideração a inexperiência e a humanização. </a:t>
            </a:r>
          </a:p>
          <a:p>
            <a:pPr algn="just"/>
            <a:r>
              <a:rPr lang="pt-BR" dirty="0" smtClean="0"/>
              <a:t>Não se inicia uma residência sabendo tudo e a punição pela inexperiência (inevitável) era constante. </a:t>
            </a:r>
          </a:p>
          <a:p>
            <a:pPr algn="just"/>
            <a:r>
              <a:rPr lang="pt-BR" dirty="0" smtClean="0"/>
              <a:t>Não se aprende adequadamente em um ambiente repleto de punições, humilhações, com carga horaria abusiva, sem tempo para estudo e discussão.</a:t>
            </a:r>
          </a:p>
        </p:txBody>
      </p:sp>
    </p:spTree>
    <p:extLst>
      <p:ext uri="{BB962C8B-B14F-4D97-AF65-F5344CB8AC3E}">
        <p14:creationId xmlns:p14="http://schemas.microsoft.com/office/powerpoint/2010/main" val="2074524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Hoje me encontro em uma residência que me respeita como ser humano;</a:t>
            </a:r>
          </a:p>
          <a:p>
            <a:pPr algn="just"/>
            <a:r>
              <a:rPr lang="pt-BR" dirty="0" smtClean="0"/>
              <a:t> Aceita, entende minhas imperfeições e dificuldades, ajuda-me a corrigi-las;</a:t>
            </a:r>
          </a:p>
          <a:p>
            <a:pPr algn="just"/>
            <a:r>
              <a:rPr lang="pt-BR" dirty="0" smtClean="0"/>
              <a:t>Reconhece minhas qualidades;</a:t>
            </a:r>
          </a:p>
          <a:p>
            <a:pPr algn="just"/>
            <a:r>
              <a:rPr lang="pt-BR" dirty="0" smtClean="0"/>
              <a:t>Zela pelos meus direitos profissionais;</a:t>
            </a:r>
          </a:p>
          <a:p>
            <a:pPr algn="just"/>
            <a:r>
              <a:rPr lang="pt-BR" dirty="0" smtClean="0"/>
              <a:t>Exige que o residente seja respeitado em outros ambientes de estágios;</a:t>
            </a:r>
          </a:p>
          <a:p>
            <a:pPr algn="just"/>
            <a:r>
              <a:rPr lang="pt-BR" dirty="0" smtClean="0"/>
              <a:t>Busca “feedback” da qualidade dos estágios.</a:t>
            </a:r>
          </a:p>
          <a:p>
            <a:pPr algn="just"/>
            <a:r>
              <a:rPr lang="pt-BR" dirty="0" smtClean="0"/>
              <a:t>Promove ações focadas em ESC fora do perímetro urbano;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443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Tem como principio a humanização do atendimento; </a:t>
            </a:r>
          </a:p>
          <a:p>
            <a:pPr algn="just"/>
            <a:r>
              <a:rPr lang="pt-BR" dirty="0" smtClean="0"/>
              <a:t>Faz atividades e discussões clínicas que convidam o médico residente  a entender o processo de saúde doença de modo individualizado;</a:t>
            </a:r>
          </a:p>
          <a:p>
            <a:pPr algn="just"/>
            <a:r>
              <a:rPr lang="pt-BR" dirty="0" smtClean="0"/>
              <a:t>Permite que o residente tenha voz, não há julgamentos;</a:t>
            </a:r>
          </a:p>
          <a:p>
            <a:pPr algn="just"/>
            <a:r>
              <a:rPr lang="pt-BR" dirty="0" smtClean="0"/>
              <a:t>O residente tem liberdade para ter dificuldades e dúvidas;</a:t>
            </a:r>
          </a:p>
          <a:p>
            <a:pPr algn="just"/>
            <a:r>
              <a:rPr lang="pt-BR" dirty="0" smtClean="0"/>
              <a:t>O aprendizado é constante e a troca de informações com preceptores permite um aprendizado em equipe;</a:t>
            </a:r>
          </a:p>
          <a:p>
            <a:pPr algn="just"/>
            <a:r>
              <a:rPr lang="pt-BR" dirty="0" smtClean="0"/>
              <a:t>Carga horaria justa e adequada.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0595675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243</TotalTime>
  <Words>843</Words>
  <Application>Microsoft Office PowerPoint</Application>
  <PresentationFormat>Apresentação na tela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Cacho</vt:lpstr>
      <vt:lpstr>Ensino-Serviço-Comunidade: a formação médica</vt:lpstr>
      <vt:lpstr>O médico</vt:lpstr>
      <vt:lpstr>Trajetória de formação</vt:lpstr>
      <vt:lpstr>Apresentação do PowerPoint</vt:lpstr>
      <vt:lpstr>Apresentação do PowerPoint</vt:lpstr>
      <vt:lpstr>Apresentação do PowerPoint</vt:lpstr>
      <vt:lpstr>Residência</vt:lpstr>
      <vt:lpstr>Apresentação do PowerPoint</vt:lpstr>
      <vt:lpstr>Apresentação do PowerPoint</vt:lpstr>
      <vt:lpstr>Conclusão</vt:lpstr>
      <vt:lpstr>Agradecimentos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Ensino-Serviço-Comunidade</dc:title>
  <dc:creator>Usuário do Windows</dc:creator>
  <cp:lastModifiedBy>Usuário do Windows</cp:lastModifiedBy>
  <cp:revision>21</cp:revision>
  <dcterms:created xsi:type="dcterms:W3CDTF">2018-11-11T14:13:49Z</dcterms:created>
  <dcterms:modified xsi:type="dcterms:W3CDTF">2018-11-29T23:31:41Z</dcterms:modified>
</cp:coreProperties>
</file>