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2" r:id="rId4"/>
    <p:sldId id="273" r:id="rId5"/>
    <p:sldId id="274" r:id="rId6"/>
    <p:sldId id="277" r:id="rId7"/>
    <p:sldId id="278" r:id="rId8"/>
    <p:sldId id="279" r:id="rId9"/>
    <p:sldId id="282" r:id="rId10"/>
    <p:sldId id="284" r:id="rId11"/>
    <p:sldId id="265" r:id="rId12"/>
    <p:sldId id="285" r:id="rId13"/>
    <p:sldId id="266" r:id="rId14"/>
    <p:sldId id="267" r:id="rId15"/>
    <p:sldId id="268" r:id="rId16"/>
    <p:sldId id="269" r:id="rId17"/>
    <p:sldId id="270" r:id="rId18"/>
    <p:sldId id="271" r:id="rId19"/>
    <p:sldId id="281" r:id="rId20"/>
    <p:sldId id="286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Bem-vindo" id="{AE9077E0-62BF-4E98-8242-A51F440E236D}">
          <p14:sldIdLst>
            <p14:sldId id="256"/>
          </p14:sldIdLst>
        </p14:section>
        <p14:section name="Design, Impress, Work Together" id="{B0DA41A7-3B8E-46BF-9093-82E7AC3E0AAC}">
          <p14:sldIdLst>
            <p14:sldId id="262"/>
            <p14:sldId id="273"/>
            <p14:sldId id="274"/>
            <p14:sldId id="277"/>
            <p14:sldId id="278"/>
            <p14:sldId id="279"/>
            <p14:sldId id="282"/>
            <p14:sldId id="284"/>
            <p14:sldId id="265"/>
            <p14:sldId id="285"/>
            <p14:sldId id="266"/>
            <p14:sldId id="267"/>
            <p14:sldId id="268"/>
            <p14:sldId id="269"/>
            <p14:sldId id="270"/>
            <p14:sldId id="271"/>
            <p14:sldId id="281"/>
            <p14:sldId id="286"/>
          </p14:sldIdLst>
        </p14:section>
        <p14:section name="Saiba mais" id="{CE8F9448-6902-4504-B828-1A172DA87D8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462F"/>
    <a:srgbClr val="C1EDD3"/>
    <a:srgbClr val="D2B4A6"/>
    <a:srgbClr val="734F29"/>
    <a:srgbClr val="D24726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280" autoAdjust="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5ACDF-7261-4191-AB63-0BC7969E14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D23FFF-E2A2-43D5-BAEA-5D2EF79D9F8D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 smtClean="0"/>
            <a:t>Único</a:t>
          </a:r>
          <a:r>
            <a:rPr lang="pt-BR" dirty="0" smtClean="0"/>
            <a:t> com mais de 100 milhões de habitantes com </a:t>
          </a:r>
          <a:r>
            <a:rPr lang="pt-BR" b="1" i="1" dirty="0" smtClean="0"/>
            <a:t>sistema público de saúde  </a:t>
          </a:r>
          <a:endParaRPr lang="pt-BR" b="1" i="1" dirty="0"/>
        </a:p>
      </dgm:t>
    </dgm:pt>
    <dgm:pt modelId="{402DACF9-A1EF-49B6-A858-4995E6B8D6C5}" type="parTrans" cxnId="{00796CF0-22A2-43C6-8F48-01F54B4FB251}">
      <dgm:prSet/>
      <dgm:spPr/>
      <dgm:t>
        <a:bodyPr/>
        <a:lstStyle/>
        <a:p>
          <a:endParaRPr lang="pt-BR"/>
        </a:p>
      </dgm:t>
    </dgm:pt>
    <dgm:pt modelId="{8709B49C-D08A-433D-9EF1-6C7652E69835}" type="sibTrans" cxnId="{00796CF0-22A2-43C6-8F48-01F54B4FB251}">
      <dgm:prSet/>
      <dgm:spPr/>
      <dgm:t>
        <a:bodyPr/>
        <a:lstStyle/>
        <a:p>
          <a:endParaRPr lang="pt-BR"/>
        </a:p>
      </dgm:t>
    </dgm:pt>
    <dgm:pt modelId="{F1700F96-83FF-4647-96FC-FD5CB9007BEB}">
      <dgm:prSet phldrT="[Texto]"/>
      <dgm:spPr>
        <a:solidFill>
          <a:schemeClr val="accent4"/>
        </a:solidFill>
      </dgm:spPr>
      <dgm:t>
        <a:bodyPr/>
        <a:lstStyle/>
        <a:p>
          <a:r>
            <a:rPr lang="pt-BR" dirty="0" smtClean="0"/>
            <a:t>Acesso </a:t>
          </a:r>
          <a:r>
            <a:rPr lang="pt-BR" b="1" i="1" dirty="0" smtClean="0"/>
            <a:t>integral</a:t>
          </a:r>
          <a:r>
            <a:rPr lang="pt-BR" dirty="0" smtClean="0"/>
            <a:t>, </a:t>
          </a:r>
          <a:r>
            <a:rPr lang="pt-BR" b="1" i="1" dirty="0" smtClean="0"/>
            <a:t>universal</a:t>
          </a:r>
          <a:r>
            <a:rPr lang="pt-BR" dirty="0" smtClean="0"/>
            <a:t> e </a:t>
          </a:r>
          <a:r>
            <a:rPr lang="pt-BR" b="1" i="1" dirty="0" smtClean="0"/>
            <a:t>gratuito</a:t>
          </a:r>
          <a:endParaRPr lang="pt-BR" b="1" i="1" dirty="0"/>
        </a:p>
      </dgm:t>
    </dgm:pt>
    <dgm:pt modelId="{0E1D259F-5049-4797-8829-3087BFF3FB51}" type="parTrans" cxnId="{CE2A2188-E8A9-47C9-9417-00FCAC693E02}">
      <dgm:prSet/>
      <dgm:spPr/>
      <dgm:t>
        <a:bodyPr/>
        <a:lstStyle/>
        <a:p>
          <a:endParaRPr lang="pt-BR"/>
        </a:p>
      </dgm:t>
    </dgm:pt>
    <dgm:pt modelId="{E6C546A6-3E4E-400D-ABA9-B4DB4AF6EE1C}" type="sibTrans" cxnId="{CE2A2188-E8A9-47C9-9417-00FCAC693E02}">
      <dgm:prSet/>
      <dgm:spPr/>
      <dgm:t>
        <a:bodyPr/>
        <a:lstStyle/>
        <a:p>
          <a:endParaRPr lang="pt-BR"/>
        </a:p>
      </dgm:t>
    </dgm:pt>
    <dgm:pt modelId="{8F2B4929-D5CA-49B3-ACB3-D3FD935CBEE6}">
      <dgm:prSet phldrT="[Texto]"/>
      <dgm:spPr/>
      <dgm:t>
        <a:bodyPr/>
        <a:lstStyle/>
        <a:p>
          <a:r>
            <a:rPr lang="pt-BR" dirty="0" smtClean="0"/>
            <a:t>Abrange desde a </a:t>
          </a:r>
          <a:r>
            <a:rPr lang="pt-BR" b="1" i="1" dirty="0" smtClean="0"/>
            <a:t>mensuração da PA</a:t>
          </a:r>
          <a:r>
            <a:rPr lang="pt-BR" dirty="0" smtClean="0"/>
            <a:t> até o </a:t>
          </a:r>
          <a:r>
            <a:rPr lang="pt-BR" b="1" i="1" dirty="0" smtClean="0"/>
            <a:t>transplante de órgãos</a:t>
          </a:r>
          <a:endParaRPr lang="pt-BR" b="1" i="1" dirty="0"/>
        </a:p>
      </dgm:t>
    </dgm:pt>
    <dgm:pt modelId="{E605EE58-3CDE-4C85-A57D-F9BD68277E47}" type="parTrans" cxnId="{078C94AB-47EF-48D9-8BC0-64E2333CDF24}">
      <dgm:prSet/>
      <dgm:spPr/>
      <dgm:t>
        <a:bodyPr/>
        <a:lstStyle/>
        <a:p>
          <a:endParaRPr lang="pt-BR"/>
        </a:p>
      </dgm:t>
    </dgm:pt>
    <dgm:pt modelId="{BB49785D-B99C-444F-86E0-8D02560A5C0F}" type="sibTrans" cxnId="{078C94AB-47EF-48D9-8BC0-64E2333CDF24}">
      <dgm:prSet/>
      <dgm:spPr/>
      <dgm:t>
        <a:bodyPr/>
        <a:lstStyle/>
        <a:p>
          <a:endParaRPr lang="pt-BR"/>
        </a:p>
      </dgm:t>
    </dgm:pt>
    <dgm:pt modelId="{959321E7-95FA-4077-AFF5-8F65937D2641}" type="pres">
      <dgm:prSet presAssocID="{6635ACDF-7261-4191-AB63-0BC7969E14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F773A83-354F-48EA-A971-C021DA9E8A06}" type="pres">
      <dgm:prSet presAssocID="{6635ACDF-7261-4191-AB63-0BC7969E1454}" presName="dummyMaxCanvas" presStyleCnt="0">
        <dgm:presLayoutVars/>
      </dgm:prSet>
      <dgm:spPr/>
    </dgm:pt>
    <dgm:pt modelId="{B9DEEEED-27BA-43F8-B1EB-2F8FD19B43E1}" type="pres">
      <dgm:prSet presAssocID="{6635ACDF-7261-4191-AB63-0BC7969E145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256C08-A71B-4F55-B66E-F09D6062C3DA}" type="pres">
      <dgm:prSet presAssocID="{6635ACDF-7261-4191-AB63-0BC7969E1454}" presName="ThreeNodes_2" presStyleLbl="node1" presStyleIdx="1" presStyleCnt="3" custScaleX="1176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B4DD4D-2848-46D3-9D07-91D92CE56498}" type="pres">
      <dgm:prSet presAssocID="{6635ACDF-7261-4191-AB63-0BC7969E145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EEC06D-E0A1-4704-8228-CD7D7D15839C}" type="pres">
      <dgm:prSet presAssocID="{6635ACDF-7261-4191-AB63-0BC7969E145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4EEA9-1D7C-4BB2-9D40-F75A39CF7030}" type="pres">
      <dgm:prSet presAssocID="{6635ACDF-7261-4191-AB63-0BC7969E145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AD0567-D8BB-47E9-9556-46A90EADDE9E}" type="pres">
      <dgm:prSet presAssocID="{6635ACDF-7261-4191-AB63-0BC7969E14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8C2065-D62B-4AA4-B499-EFEDF273715A}" type="pres">
      <dgm:prSet presAssocID="{6635ACDF-7261-4191-AB63-0BC7969E14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5D1E32-9859-4C1A-B926-4B8F9C614E35}" type="pres">
      <dgm:prSet presAssocID="{6635ACDF-7261-4191-AB63-0BC7969E14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523F16-379B-4D3A-B429-FE3714787508}" type="presOf" srcId="{E6C546A6-3E4E-400D-ABA9-B4DB4AF6EE1C}" destId="{8294EEA9-1D7C-4BB2-9D40-F75A39CF7030}" srcOrd="0" destOrd="0" presId="urn:microsoft.com/office/officeart/2005/8/layout/vProcess5"/>
    <dgm:cxn modelId="{A0D99B9C-9A90-45DA-AFC1-C0E38DA97720}" type="presOf" srcId="{57D23FFF-E2A2-43D5-BAEA-5D2EF79D9F8D}" destId="{B9DEEEED-27BA-43F8-B1EB-2F8FD19B43E1}" srcOrd="0" destOrd="0" presId="urn:microsoft.com/office/officeart/2005/8/layout/vProcess5"/>
    <dgm:cxn modelId="{0102C054-72D9-4E10-AFEA-2827BDA0154C}" type="presOf" srcId="{57D23FFF-E2A2-43D5-BAEA-5D2EF79D9F8D}" destId="{1AAD0567-D8BB-47E9-9556-46A90EADDE9E}" srcOrd="1" destOrd="0" presId="urn:microsoft.com/office/officeart/2005/8/layout/vProcess5"/>
    <dgm:cxn modelId="{CE2A2188-E8A9-47C9-9417-00FCAC693E02}" srcId="{6635ACDF-7261-4191-AB63-0BC7969E1454}" destId="{F1700F96-83FF-4647-96FC-FD5CB9007BEB}" srcOrd="1" destOrd="0" parTransId="{0E1D259F-5049-4797-8829-3087BFF3FB51}" sibTransId="{E6C546A6-3E4E-400D-ABA9-B4DB4AF6EE1C}"/>
    <dgm:cxn modelId="{3822E9A0-A1DD-46DF-8E91-CF5E040F4BDD}" type="presOf" srcId="{8709B49C-D08A-433D-9EF1-6C7652E69835}" destId="{C3EEC06D-E0A1-4704-8228-CD7D7D15839C}" srcOrd="0" destOrd="0" presId="urn:microsoft.com/office/officeart/2005/8/layout/vProcess5"/>
    <dgm:cxn modelId="{C2A7CC34-6DB2-41E1-B1E7-8E46C8A89083}" type="presOf" srcId="{8F2B4929-D5CA-49B3-ACB3-D3FD935CBEE6}" destId="{A5B4DD4D-2848-46D3-9D07-91D92CE56498}" srcOrd="0" destOrd="0" presId="urn:microsoft.com/office/officeart/2005/8/layout/vProcess5"/>
    <dgm:cxn modelId="{850150E1-AAD0-4912-8D69-BD3A18D73F9A}" type="presOf" srcId="{6635ACDF-7261-4191-AB63-0BC7969E1454}" destId="{959321E7-95FA-4077-AFF5-8F65937D2641}" srcOrd="0" destOrd="0" presId="urn:microsoft.com/office/officeart/2005/8/layout/vProcess5"/>
    <dgm:cxn modelId="{83B6F6A9-81F9-4D3B-A7DC-E3C1CDB5EB20}" type="presOf" srcId="{F1700F96-83FF-4647-96FC-FD5CB9007BEB}" destId="{448C2065-D62B-4AA4-B499-EFEDF273715A}" srcOrd="1" destOrd="0" presId="urn:microsoft.com/office/officeart/2005/8/layout/vProcess5"/>
    <dgm:cxn modelId="{0DA4F3B7-227E-4452-84F6-14D303BE248F}" type="presOf" srcId="{8F2B4929-D5CA-49B3-ACB3-D3FD935CBEE6}" destId="{575D1E32-9859-4C1A-B926-4B8F9C614E35}" srcOrd="1" destOrd="0" presId="urn:microsoft.com/office/officeart/2005/8/layout/vProcess5"/>
    <dgm:cxn modelId="{264EAD97-5C4A-4810-B6DA-98DC38145DD7}" type="presOf" srcId="{F1700F96-83FF-4647-96FC-FD5CB9007BEB}" destId="{C7256C08-A71B-4F55-B66E-F09D6062C3DA}" srcOrd="0" destOrd="0" presId="urn:microsoft.com/office/officeart/2005/8/layout/vProcess5"/>
    <dgm:cxn modelId="{078C94AB-47EF-48D9-8BC0-64E2333CDF24}" srcId="{6635ACDF-7261-4191-AB63-0BC7969E1454}" destId="{8F2B4929-D5CA-49B3-ACB3-D3FD935CBEE6}" srcOrd="2" destOrd="0" parTransId="{E605EE58-3CDE-4C85-A57D-F9BD68277E47}" sibTransId="{BB49785D-B99C-444F-86E0-8D02560A5C0F}"/>
    <dgm:cxn modelId="{00796CF0-22A2-43C6-8F48-01F54B4FB251}" srcId="{6635ACDF-7261-4191-AB63-0BC7969E1454}" destId="{57D23FFF-E2A2-43D5-BAEA-5D2EF79D9F8D}" srcOrd="0" destOrd="0" parTransId="{402DACF9-A1EF-49B6-A858-4995E6B8D6C5}" sibTransId="{8709B49C-D08A-433D-9EF1-6C7652E69835}"/>
    <dgm:cxn modelId="{EF967907-515E-400C-8CEB-DE2985443ADD}" type="presParOf" srcId="{959321E7-95FA-4077-AFF5-8F65937D2641}" destId="{5F773A83-354F-48EA-A971-C021DA9E8A06}" srcOrd="0" destOrd="0" presId="urn:microsoft.com/office/officeart/2005/8/layout/vProcess5"/>
    <dgm:cxn modelId="{4F1E2BC1-7B8F-47F2-94AA-31A81B9CB26F}" type="presParOf" srcId="{959321E7-95FA-4077-AFF5-8F65937D2641}" destId="{B9DEEEED-27BA-43F8-B1EB-2F8FD19B43E1}" srcOrd="1" destOrd="0" presId="urn:microsoft.com/office/officeart/2005/8/layout/vProcess5"/>
    <dgm:cxn modelId="{6333957D-D43B-4126-9E6D-85E11CF1CEA6}" type="presParOf" srcId="{959321E7-95FA-4077-AFF5-8F65937D2641}" destId="{C7256C08-A71B-4F55-B66E-F09D6062C3DA}" srcOrd="2" destOrd="0" presId="urn:microsoft.com/office/officeart/2005/8/layout/vProcess5"/>
    <dgm:cxn modelId="{F10D7BBC-7CD4-47DC-8906-E78E71EBCADB}" type="presParOf" srcId="{959321E7-95FA-4077-AFF5-8F65937D2641}" destId="{A5B4DD4D-2848-46D3-9D07-91D92CE56498}" srcOrd="3" destOrd="0" presId="urn:microsoft.com/office/officeart/2005/8/layout/vProcess5"/>
    <dgm:cxn modelId="{DC0D74BA-EFD6-4C76-9F57-7635676B9BFE}" type="presParOf" srcId="{959321E7-95FA-4077-AFF5-8F65937D2641}" destId="{C3EEC06D-E0A1-4704-8228-CD7D7D15839C}" srcOrd="4" destOrd="0" presId="urn:microsoft.com/office/officeart/2005/8/layout/vProcess5"/>
    <dgm:cxn modelId="{3B588E13-A5F0-464F-B1C0-5915362A6FC8}" type="presParOf" srcId="{959321E7-95FA-4077-AFF5-8F65937D2641}" destId="{8294EEA9-1D7C-4BB2-9D40-F75A39CF7030}" srcOrd="5" destOrd="0" presId="urn:microsoft.com/office/officeart/2005/8/layout/vProcess5"/>
    <dgm:cxn modelId="{564CEC2B-D4D0-40AA-99C6-EF691C691AE7}" type="presParOf" srcId="{959321E7-95FA-4077-AFF5-8F65937D2641}" destId="{1AAD0567-D8BB-47E9-9556-46A90EADDE9E}" srcOrd="6" destOrd="0" presId="urn:microsoft.com/office/officeart/2005/8/layout/vProcess5"/>
    <dgm:cxn modelId="{E854D631-4742-417A-9DC6-B54D4F387930}" type="presParOf" srcId="{959321E7-95FA-4077-AFF5-8F65937D2641}" destId="{448C2065-D62B-4AA4-B499-EFEDF273715A}" srcOrd="7" destOrd="0" presId="urn:microsoft.com/office/officeart/2005/8/layout/vProcess5"/>
    <dgm:cxn modelId="{E2404D05-8C31-45CB-B609-C3E6E13A766A}" type="presParOf" srcId="{959321E7-95FA-4077-AFF5-8F65937D2641}" destId="{575D1E32-9859-4C1A-B926-4B8F9C614E3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EEEED-27BA-43F8-B1EB-2F8FD19B43E1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Único</a:t>
          </a:r>
          <a:r>
            <a:rPr lang="pt-BR" sz="2800" kern="1200" dirty="0" smtClean="0"/>
            <a:t> com mais de 100 milhões de habitantes com </a:t>
          </a:r>
          <a:r>
            <a:rPr lang="pt-BR" sz="2800" b="1" i="1" kern="1200" dirty="0" smtClean="0"/>
            <a:t>sistema público de saúde  </a:t>
          </a:r>
          <a:endParaRPr lang="pt-BR" sz="2800" b="1" i="1" kern="1200" dirty="0"/>
        </a:p>
      </dsp:txBody>
      <dsp:txXfrm>
        <a:off x="47612" y="47612"/>
        <a:ext cx="5154651" cy="1530376"/>
      </dsp:txXfrm>
    </dsp:sp>
    <dsp:sp modelId="{C7256C08-A71B-4F55-B66E-F09D6062C3DA}">
      <dsp:nvSpPr>
        <dsp:cNvPr id="0" name=""/>
        <dsp:cNvSpPr/>
      </dsp:nvSpPr>
      <dsp:spPr>
        <a:xfrm>
          <a:off x="2" y="1896533"/>
          <a:ext cx="8127995" cy="16256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Acesso </a:t>
          </a:r>
          <a:r>
            <a:rPr lang="pt-BR" sz="2800" b="1" i="1" kern="1200" dirty="0" smtClean="0"/>
            <a:t>integral</a:t>
          </a:r>
          <a:r>
            <a:rPr lang="pt-BR" sz="2800" kern="1200" dirty="0" smtClean="0"/>
            <a:t>, </a:t>
          </a:r>
          <a:r>
            <a:rPr lang="pt-BR" sz="2800" b="1" i="1" kern="1200" dirty="0" smtClean="0"/>
            <a:t>universal</a:t>
          </a:r>
          <a:r>
            <a:rPr lang="pt-BR" sz="2800" kern="1200" dirty="0" smtClean="0"/>
            <a:t> e </a:t>
          </a:r>
          <a:r>
            <a:rPr lang="pt-BR" sz="2800" b="1" i="1" kern="1200" dirty="0" smtClean="0"/>
            <a:t>gratuito</a:t>
          </a:r>
          <a:endParaRPr lang="pt-BR" sz="2800" b="1" i="1" kern="1200" dirty="0"/>
        </a:p>
      </dsp:txBody>
      <dsp:txXfrm>
        <a:off x="47614" y="1944145"/>
        <a:ext cx="6072490" cy="1530376"/>
      </dsp:txXfrm>
    </dsp:sp>
    <dsp:sp modelId="{A5B4DD4D-2848-46D3-9D07-91D92CE56498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Abrange desde a </a:t>
          </a:r>
          <a:r>
            <a:rPr lang="pt-BR" sz="2800" b="1" i="1" kern="1200" dirty="0" smtClean="0"/>
            <a:t>mensuração da PA</a:t>
          </a:r>
          <a:r>
            <a:rPr lang="pt-BR" sz="2800" kern="1200" dirty="0" smtClean="0"/>
            <a:t> até o </a:t>
          </a:r>
          <a:r>
            <a:rPr lang="pt-BR" sz="2800" b="1" i="1" kern="1200" dirty="0" smtClean="0"/>
            <a:t>transplante de órgãos</a:t>
          </a:r>
          <a:endParaRPr lang="pt-BR" sz="2800" b="1" i="1" kern="1200" dirty="0"/>
        </a:p>
      </dsp:txBody>
      <dsp:txXfrm>
        <a:off x="1266811" y="3840678"/>
        <a:ext cx="5147335" cy="1530376"/>
      </dsp:txXfrm>
    </dsp:sp>
    <dsp:sp modelId="{C3EEC06D-E0A1-4704-8228-CD7D7D15839C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089903" y="1232746"/>
        <a:ext cx="581152" cy="795122"/>
      </dsp:txXfrm>
    </dsp:sp>
    <dsp:sp modelId="{8294EEA9-1D7C-4BB2-9D40-F75A39CF7030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699503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D740-6A7E-4AE4-809A-1783B6BB9E99}" type="datetimeFigureOut">
              <a:rPr lang="pt-BR" smtClean="0"/>
              <a:t>29/11/2018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9B08D-A33C-4484-8AF1-3D84552368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38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451DAF-731B-40C9-94FC-6AFBD168E88F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582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C103141-2F93-4681-87A7-632E53A52797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5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44AA-C85A-41B3-A077-F5B5655FD9A6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3680-2E35-4D36-87BE-8FB40741C88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83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0129-0B1F-41FE-B76E-0CC64AD2046D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F573-ADDF-4EC8-9123-1A432C4F050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1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B94D-9BEE-4D08-9D39-FA3E64F2DAB9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0827-F6AE-40F2-922F-77E16265A5C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10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C4B4-CB2D-4460-B99F-B70EE4A7772D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190-ABBA-4192-93D3-0DE00A1206F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62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B6F2-A64F-455C-8ED9-61C4B7B32E51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4605-7C7E-441D-99C9-A5CEEE00E4D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7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8EDE-E559-4D35-9477-5C9CFD2C83AA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F23A-8EED-4E17-8456-14363399B45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77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93F7-99E7-48CD-B06E-55E4DBF89BE2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76C1-6396-43AB-A8BD-8780FA76A40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14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36E5-034B-462D-88AB-67C5C2420F35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1303-BE0B-4F44-B252-9BE05C7BC98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85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E2B0-0D65-4B5E-B0A4-3512A1ACA322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0241-ACD9-41BD-B4F9-3EEC1BF50ED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69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9427-57E5-4B25-B67D-EDAA344F7C9A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5024-B821-4DFC-A9A9-CF6BD2F260C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8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C8CE-336E-47F6-9186-B47A3222C225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E36D-FD7C-4E54-A34A-57F2EC7845C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58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02A6B-2FF0-4705-B3DC-604D09392A3A}" type="datetimeFigureOut">
              <a:rPr lang="pt-BR" smtClean="0"/>
              <a:pPr>
                <a:defRPr/>
              </a:pPr>
              <a:t>29/11/2018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8FDB4-6A7A-4EFA-A46A-0C6C40BEB01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2" r:id="rId9"/>
    <p:sldLayoutId id="2147483689" r:id="rId10"/>
    <p:sldLayoutId id="21474836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gestorab.saude.gov.br/paginas/acessoPublico/relatorios/relHistoricoCoberturaAB.x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595100" y="862323"/>
            <a:ext cx="10515600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Impactos da Estratégia de Saúde da Família em indicadores </a:t>
            </a:r>
            <a:r>
              <a:rPr lang="pt-BR" sz="49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saúde - </a:t>
            </a:r>
            <a:r>
              <a:rPr lang="pt-BR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mostram as evidências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684" y="4941720"/>
            <a:ext cx="8180784" cy="18148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Segoe UI" pitchFamily="34" charset="0"/>
              <a:buNone/>
            </a:pPr>
            <a:r>
              <a:rPr lang="pt-BR" sz="2600" dirty="0" smtClean="0"/>
              <a:t>Mara </a:t>
            </a:r>
            <a:r>
              <a:rPr lang="pt-BR" sz="2600" dirty="0" err="1" smtClean="0"/>
              <a:t>Lisiane</a:t>
            </a:r>
            <a:r>
              <a:rPr lang="pt-BR" sz="2600" dirty="0" smtClean="0"/>
              <a:t> de Moraes dos Santos</a:t>
            </a:r>
          </a:p>
          <a:p>
            <a:pPr>
              <a:lnSpc>
                <a:spcPct val="130000"/>
              </a:lnSpc>
              <a:buFont typeface="Segoe UI" pitchFamily="34" charset="0"/>
              <a:buNone/>
            </a:pPr>
            <a:endParaRPr lang="pt-BR" sz="2600" dirty="0"/>
          </a:p>
          <a:p>
            <a:pPr>
              <a:lnSpc>
                <a:spcPct val="130000"/>
              </a:lnSpc>
              <a:buFont typeface="Segoe UI" pitchFamily="34" charset="0"/>
              <a:buNone/>
            </a:pPr>
            <a:endParaRPr lang="pt-BR" sz="2600" dirty="0" smtClean="0"/>
          </a:p>
        </p:txBody>
      </p:sp>
      <p:pic>
        <p:nvPicPr>
          <p:cNvPr id="1026" name="Imagem 1" descr="rede_unida_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60" y="5220034"/>
            <a:ext cx="13906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1" descr="Descrição: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11" y="5306861"/>
            <a:ext cx="1267325" cy="144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031" y="5027302"/>
            <a:ext cx="1793621" cy="17292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17" y="6108878"/>
            <a:ext cx="4324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243" y="3521242"/>
            <a:ext cx="11000874" cy="301666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7F7F7F"/>
                </a:solidFill>
              </a:rPr>
              <a:t>31 estudos atenderam aos critérios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Estudos com </a:t>
            </a:r>
            <a:r>
              <a:rPr lang="pt-BR" sz="2000" b="1" dirty="0"/>
              <a:t>evidências de qualidade </a:t>
            </a:r>
            <a:r>
              <a:rPr lang="pt-BR" sz="2000" b="1" dirty="0" smtClean="0"/>
              <a:t>limitadas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C00000"/>
                </a:solidFill>
              </a:rPr>
              <a:t>↑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C00000"/>
                </a:solidFill>
              </a:rPr>
              <a:t>da cobertura pela ESF 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pt-BR" sz="2600" b="1" dirty="0">
                <a:solidFill>
                  <a:srgbClr val="C00000"/>
                </a:solidFill>
                <a:sym typeface="Wingdings" panose="05000000000000000000" pitchFamily="2" charset="2"/>
              </a:rPr>
              <a:t>↓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C00000"/>
                </a:solidFill>
              </a:rPr>
              <a:t>na mortalidade </a:t>
            </a:r>
            <a:r>
              <a:rPr lang="pt-BR" sz="2000" b="1" dirty="0" smtClean="0">
                <a:solidFill>
                  <a:srgbClr val="C00000"/>
                </a:solidFill>
              </a:rPr>
              <a:t>infantil</a:t>
            </a:r>
            <a:r>
              <a:rPr lang="pt-BR" sz="20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Evidências mais frágeis </a:t>
            </a:r>
            <a:r>
              <a:rPr lang="pt-BR" sz="2000" b="1" dirty="0" smtClean="0">
                <a:sym typeface="Wingdings" panose="05000000000000000000" pitchFamily="2" charset="2"/>
              </a:rPr>
              <a:t> </a:t>
            </a:r>
            <a:r>
              <a:rPr lang="pt-BR" sz="2000" b="1" dirty="0">
                <a:solidFill>
                  <a:srgbClr val="7F7F7F"/>
                </a:solidFill>
              </a:rPr>
              <a:t>↓ </a:t>
            </a:r>
            <a:r>
              <a:rPr lang="pt-BR" sz="2000" b="1" dirty="0" smtClean="0">
                <a:solidFill>
                  <a:srgbClr val="7F7F7F"/>
                </a:solidFill>
              </a:rPr>
              <a:t> </a:t>
            </a:r>
            <a:r>
              <a:rPr lang="pt-BR" sz="2000" b="1" dirty="0" smtClean="0"/>
              <a:t>hospitalização </a:t>
            </a:r>
            <a:r>
              <a:rPr lang="pt-BR" sz="2000" b="1" dirty="0"/>
              <a:t>e sinergias com a transferência de renda foram encontradas.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7F7F7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2716" y="87778"/>
            <a:ext cx="11349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“</a:t>
            </a:r>
            <a:r>
              <a:rPr lang="pt-BR" sz="2400" b="1" dirty="0">
                <a:solidFill>
                  <a:schemeClr val="bg1"/>
                </a:solidFill>
              </a:rPr>
              <a:t>O impacto da </a:t>
            </a:r>
            <a:r>
              <a:rPr lang="pt-BR" sz="2400" b="1" dirty="0" smtClean="0">
                <a:solidFill>
                  <a:schemeClr val="bg1"/>
                </a:solidFill>
              </a:rPr>
              <a:t>Saúde </a:t>
            </a:r>
            <a:r>
              <a:rPr lang="pt-BR" sz="2400" b="1" dirty="0">
                <a:solidFill>
                  <a:schemeClr val="bg1"/>
                </a:solidFill>
              </a:rPr>
              <a:t>F</a:t>
            </a:r>
            <a:r>
              <a:rPr lang="pt-BR" sz="2400" b="1" dirty="0" smtClean="0">
                <a:solidFill>
                  <a:schemeClr val="bg1"/>
                </a:solidFill>
              </a:rPr>
              <a:t>amília </a:t>
            </a:r>
            <a:r>
              <a:rPr lang="pt-BR" sz="2400" b="1" dirty="0">
                <a:solidFill>
                  <a:schemeClr val="bg1"/>
                </a:solidFill>
              </a:rPr>
              <a:t>brasileira em </a:t>
            </a:r>
            <a:r>
              <a:rPr lang="pt-BR" sz="2400" b="1" dirty="0" smtClean="0">
                <a:solidFill>
                  <a:schemeClr val="bg1"/>
                </a:solidFill>
              </a:rPr>
              <a:t>internações por condições </a:t>
            </a:r>
            <a:r>
              <a:rPr lang="pt-BR" sz="2400" b="1" dirty="0">
                <a:solidFill>
                  <a:schemeClr val="bg1"/>
                </a:solidFill>
              </a:rPr>
              <a:t>sensíveis à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atenção primária: uma revisão </a:t>
            </a:r>
            <a:r>
              <a:rPr lang="pt-BR" sz="2400" b="1" dirty="0" smtClean="0">
                <a:solidFill>
                  <a:schemeClr val="bg1"/>
                </a:solidFill>
              </a:rPr>
              <a:t>sistemática”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62" y="1408788"/>
            <a:ext cx="7366836" cy="13811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62" y="1607765"/>
            <a:ext cx="1600200" cy="4286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33048" y="2235367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August 7, </a:t>
            </a:r>
            <a:r>
              <a:rPr lang="pt-BR" sz="1400" b="1" dirty="0"/>
              <a:t>2017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30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54243" y="3112281"/>
            <a:ext cx="11000874" cy="374571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rgbClr val="7F7F7F"/>
                </a:solidFill>
              </a:rPr>
              <a:t>Fonte usual de cuidados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rgbClr val="7F7F7F"/>
                </a:solidFill>
              </a:rPr>
              <a:t>ESF fortemente identificada como fonte usual de cuidados para as famílias cadastradas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rgbClr val="7F7F7F"/>
                </a:solidFill>
              </a:rPr>
              <a:t> </a:t>
            </a:r>
            <a:r>
              <a:rPr lang="pt-BR" sz="2600" b="1" dirty="0" smtClean="0">
                <a:solidFill>
                  <a:srgbClr val="FF0000"/>
                </a:solidFill>
              </a:rPr>
              <a:t>↑</a:t>
            </a:r>
            <a:r>
              <a:rPr lang="pt-BR" sz="1800" b="1" dirty="0" smtClean="0">
                <a:solidFill>
                  <a:srgbClr val="FF0000"/>
                </a:solidFill>
              </a:rPr>
              <a:t> cadastrados na ESF </a:t>
            </a:r>
            <a:r>
              <a:rPr lang="pt-BR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t-BR" sz="3000" b="1" dirty="0" smtClean="0">
                <a:solidFill>
                  <a:srgbClr val="FF0000"/>
                </a:solidFill>
              </a:rPr>
              <a:t>↓</a:t>
            </a:r>
            <a:r>
              <a:rPr lang="pt-BR" sz="1800" b="1" dirty="0" smtClean="0">
                <a:solidFill>
                  <a:srgbClr val="FF0000"/>
                </a:solidFill>
              </a:rPr>
              <a:t> procura de Unidades de Emergência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rgbClr val="7F7F7F"/>
                </a:solidFill>
              </a:rPr>
              <a:t>Resultados mais evidentes nas regiões mais pobres do país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Melhor </a:t>
            </a:r>
            <a:r>
              <a:rPr lang="pt-BR" b="1" dirty="0"/>
              <a:t>monitoramento das condições crônicas </a:t>
            </a:r>
            <a:endParaRPr lang="pt-BR" b="1" dirty="0" smtClean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Melhor atenção </a:t>
            </a:r>
            <a:r>
              <a:rPr lang="pt-BR" b="1" dirty="0"/>
              <a:t>às necessidades dos </a:t>
            </a:r>
            <a:r>
              <a:rPr lang="pt-BR" b="1" dirty="0" smtClean="0"/>
              <a:t>pacientes</a:t>
            </a:r>
          </a:p>
          <a:p>
            <a:endParaRPr lang="pt-BR" b="1" dirty="0" smtClean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rgbClr val="7F7F7F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05" y="918775"/>
            <a:ext cx="9529009" cy="219350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2716" y="87778"/>
            <a:ext cx="11349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“</a:t>
            </a:r>
            <a:r>
              <a:rPr lang="pt-BR" sz="2400" b="1" dirty="0" smtClean="0">
                <a:solidFill>
                  <a:schemeClr val="bg1"/>
                </a:solidFill>
              </a:rPr>
              <a:t>O </a:t>
            </a:r>
            <a:r>
              <a:rPr lang="pt-BR" sz="2400" b="1" dirty="0">
                <a:solidFill>
                  <a:schemeClr val="bg1"/>
                </a:solidFill>
              </a:rPr>
              <a:t>efeito da Estratégia Saúde da Família </a:t>
            </a:r>
            <a:r>
              <a:rPr lang="pt-BR" sz="2400" b="1" dirty="0" smtClean="0">
                <a:solidFill>
                  <a:schemeClr val="bg1"/>
                </a:solidFill>
              </a:rPr>
              <a:t>como </a:t>
            </a:r>
            <a:r>
              <a:rPr lang="pt-BR" sz="2400" b="1" dirty="0">
                <a:solidFill>
                  <a:schemeClr val="bg1"/>
                </a:solidFill>
              </a:rPr>
              <a:t>fonte </a:t>
            </a:r>
            <a:r>
              <a:rPr lang="pt-BR" sz="2400" b="1" dirty="0" smtClean="0">
                <a:solidFill>
                  <a:schemeClr val="bg1"/>
                </a:solidFill>
              </a:rPr>
              <a:t>usual de cuidados </a:t>
            </a:r>
            <a:r>
              <a:rPr lang="pt-BR" sz="2400" b="1" dirty="0">
                <a:solidFill>
                  <a:schemeClr val="bg1"/>
                </a:solidFill>
              </a:rPr>
              <a:t>no Brasil: dados da Pesquisa Nacional de Saúde 2013 (PNS 2013</a:t>
            </a:r>
            <a:r>
              <a:rPr lang="pt-BR" sz="2400" b="1" dirty="0" smtClean="0">
                <a:solidFill>
                  <a:schemeClr val="bg1"/>
                </a:solidFill>
              </a:rPr>
              <a:t>)”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931509" y="918775"/>
            <a:ext cx="453292" cy="253533"/>
          </a:xfrm>
          <a:prstGeom prst="ellipse">
            <a:avLst/>
          </a:prstGeom>
          <a:noFill/>
          <a:ln>
            <a:solidFill>
              <a:srgbClr val="DD4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53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243" y="3521242"/>
            <a:ext cx="11000874" cy="301666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2000" b="1" dirty="0" smtClean="0"/>
              <a:t>4583 </a:t>
            </a:r>
            <a:r>
              <a:rPr lang="pt-BR" sz="2000" b="1" dirty="0"/>
              <a:t>municípios </a:t>
            </a:r>
            <a:r>
              <a:rPr lang="pt-BR" sz="2000" b="1" dirty="0" smtClean="0"/>
              <a:t>– 1998 a 2010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&gt;</a:t>
            </a:r>
            <a:r>
              <a:rPr lang="pt-BR" sz="2000" b="1" dirty="0" smtClean="0"/>
              <a:t> cobertura ESF &lt; mortalidade infantil </a:t>
            </a:r>
            <a:r>
              <a:rPr lang="pt-BR" sz="2000" b="1" dirty="0" smtClean="0">
                <a:sym typeface="Wingdings" panose="05000000000000000000" pitchFamily="2" charset="2"/>
              </a:rPr>
              <a:t></a:t>
            </a:r>
            <a:r>
              <a:rPr lang="pt-BR" sz="2000" b="1" dirty="0" smtClean="0"/>
              <a:t> resultados mais evidentes à </a:t>
            </a:r>
            <a:r>
              <a:rPr lang="pt-BR" sz="2000" b="1" dirty="0"/>
              <a:t>medida que a cobertura do </a:t>
            </a:r>
            <a:r>
              <a:rPr lang="pt-BR" sz="2000" b="1" dirty="0" smtClean="0"/>
              <a:t>Bolsa Família </a:t>
            </a:r>
            <a:r>
              <a:rPr lang="pt-BR" sz="2000" b="1" dirty="0"/>
              <a:t>aumentou. </a:t>
            </a:r>
            <a:endParaRPr lang="pt-BR" sz="2000" b="1" dirty="0" smtClean="0"/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C00000"/>
                </a:solidFill>
              </a:rPr>
              <a:t>ESF + BF têm maior impacto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2716" y="87778"/>
            <a:ext cx="11349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“</a:t>
            </a:r>
            <a:r>
              <a:rPr lang="pt-BR" sz="2400" b="1" dirty="0">
                <a:solidFill>
                  <a:schemeClr val="bg1"/>
                </a:solidFill>
              </a:rPr>
              <a:t>Os Efeitos Combinados da Expansão da </a:t>
            </a:r>
            <a:r>
              <a:rPr lang="pt-BR" sz="2400" b="1" dirty="0" smtClean="0">
                <a:solidFill>
                  <a:schemeClr val="bg1"/>
                </a:solidFill>
              </a:rPr>
              <a:t>Atenção Primária à Saúde e Bolsa Família na Mortalidade Infantil no Brasil, </a:t>
            </a:r>
            <a:r>
              <a:rPr lang="pt-BR" sz="2400" b="1" dirty="0">
                <a:solidFill>
                  <a:schemeClr val="bg1"/>
                </a:solidFill>
              </a:rPr>
              <a:t>1998–2010”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3" y="1459856"/>
            <a:ext cx="6148136" cy="149189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283116" y="1822329"/>
            <a:ext cx="3713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American </a:t>
            </a:r>
            <a:r>
              <a:rPr lang="pt-BR" dirty="0" err="1"/>
              <a:t>Journal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smtClean="0"/>
              <a:t>Health</a:t>
            </a:r>
          </a:p>
          <a:p>
            <a:r>
              <a:rPr lang="pt-BR" dirty="0" err="1" smtClean="0"/>
              <a:t>November</a:t>
            </a:r>
            <a:r>
              <a:rPr lang="pt-BR" dirty="0" smtClean="0"/>
              <a:t> </a:t>
            </a:r>
            <a:r>
              <a:rPr lang="pt-BR" b="1" dirty="0">
                <a:solidFill>
                  <a:srgbClr val="FF0000"/>
                </a:solidFill>
              </a:rPr>
              <a:t>2013</a:t>
            </a:r>
            <a:r>
              <a:rPr lang="pt-BR" dirty="0"/>
              <a:t>, </a:t>
            </a:r>
            <a:r>
              <a:rPr lang="pt-BR" dirty="0" err="1"/>
              <a:t>Vol</a:t>
            </a:r>
            <a:r>
              <a:rPr lang="pt-BR" dirty="0"/>
              <a:t> 103, No. 11</a:t>
            </a:r>
          </a:p>
        </p:txBody>
      </p:sp>
    </p:spTree>
    <p:extLst>
      <p:ext uri="{BB962C8B-B14F-4D97-AF65-F5344CB8AC3E}">
        <p14:creationId xmlns:p14="http://schemas.microsoft.com/office/powerpoint/2010/main" val="304447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243" y="2743535"/>
            <a:ext cx="11000874" cy="3407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b="1" dirty="0" smtClean="0"/>
              <a:t>- </a:t>
            </a:r>
            <a:r>
              <a:rPr lang="pt-BR" sz="2000" b="1" dirty="0" smtClean="0"/>
              <a:t>Bases de dados secundários de 2000- 2009</a:t>
            </a:r>
          </a:p>
          <a:p>
            <a:pPr>
              <a:lnSpc>
                <a:spcPct val="100000"/>
              </a:lnSpc>
            </a:pPr>
            <a:r>
              <a:rPr lang="pt-BR" sz="2000" b="1" dirty="0">
                <a:solidFill>
                  <a:srgbClr val="7F7F7F"/>
                </a:solidFill>
              </a:rPr>
              <a:t> </a:t>
            </a:r>
            <a:r>
              <a:rPr lang="pt-BR" sz="3200" b="1" dirty="0">
                <a:solidFill>
                  <a:srgbClr val="7F7F7F"/>
                </a:solidFill>
              </a:rPr>
              <a:t>↑</a:t>
            </a:r>
            <a:r>
              <a:rPr lang="pt-BR" sz="2000" b="1" dirty="0">
                <a:solidFill>
                  <a:srgbClr val="7F7F7F"/>
                </a:solidFill>
              </a:rPr>
              <a:t> </a:t>
            </a:r>
            <a:r>
              <a:rPr lang="pt-BR" sz="2000" b="1" dirty="0" smtClean="0">
                <a:solidFill>
                  <a:srgbClr val="7F7F7F"/>
                </a:solidFill>
              </a:rPr>
              <a:t>cobertura ESF </a:t>
            </a:r>
            <a:endParaRPr lang="pt-BR" sz="2000" b="1" dirty="0" smtClean="0">
              <a:solidFill>
                <a:srgbClr val="7F7F7F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pt-BR" sz="1800" b="1" dirty="0">
                <a:solidFill>
                  <a:srgbClr val="7F7F7F"/>
                </a:solidFill>
              </a:rPr>
              <a:t>↑ </a:t>
            </a:r>
            <a:r>
              <a:rPr lang="pt-BR" sz="1800" b="1" dirty="0" smtClean="0"/>
              <a:t>número </a:t>
            </a:r>
            <a:r>
              <a:rPr lang="pt-BR" sz="1800" b="1" dirty="0"/>
              <a:t>de atividades de </a:t>
            </a:r>
            <a:r>
              <a:rPr lang="pt-BR" sz="1800" b="1" dirty="0" smtClean="0"/>
              <a:t>saúde</a:t>
            </a:r>
          </a:p>
          <a:p>
            <a:pPr lvl="1">
              <a:lnSpc>
                <a:spcPct val="100000"/>
              </a:lnSpc>
            </a:pPr>
            <a:r>
              <a:rPr lang="pt-BR" sz="1800" b="1" dirty="0">
                <a:solidFill>
                  <a:srgbClr val="7F7F7F"/>
                </a:solidFill>
              </a:rPr>
              <a:t>↑ </a:t>
            </a:r>
            <a:r>
              <a:rPr lang="pt-BR" sz="1800" b="1" dirty="0" smtClean="0">
                <a:solidFill>
                  <a:srgbClr val="7F7F7F"/>
                </a:solidFill>
              </a:rPr>
              <a:t> </a:t>
            </a:r>
            <a:r>
              <a:rPr lang="pt-BR" sz="1800" b="1" dirty="0" smtClean="0"/>
              <a:t>visitas </a:t>
            </a:r>
            <a:r>
              <a:rPr lang="pt-BR" sz="1800" b="1" dirty="0"/>
              <a:t>domiciliares </a:t>
            </a:r>
          </a:p>
          <a:p>
            <a:pPr lvl="1">
              <a:lnSpc>
                <a:spcPct val="100000"/>
              </a:lnSpc>
            </a:pPr>
            <a:r>
              <a:rPr lang="pt-BR" sz="1800" b="1" dirty="0">
                <a:solidFill>
                  <a:srgbClr val="7F7F7F"/>
                </a:solidFill>
              </a:rPr>
              <a:t>↑ </a:t>
            </a:r>
            <a:r>
              <a:rPr lang="pt-BR" sz="1800" b="1" dirty="0" smtClean="0"/>
              <a:t>consultas </a:t>
            </a:r>
            <a:r>
              <a:rPr lang="pt-BR" sz="1800" b="1" dirty="0"/>
              <a:t>médicas </a:t>
            </a:r>
          </a:p>
          <a:p>
            <a:pPr lvl="1">
              <a:lnSpc>
                <a:spcPct val="100000"/>
              </a:lnSpc>
            </a:pPr>
            <a:r>
              <a:rPr lang="pt-BR" sz="2800" b="1" dirty="0">
                <a:solidFill>
                  <a:srgbClr val="C00000"/>
                </a:solidFill>
              </a:rPr>
              <a:t>↓</a:t>
            </a:r>
            <a:r>
              <a:rPr lang="pt-BR" sz="1800" b="1" dirty="0" smtClean="0">
                <a:solidFill>
                  <a:srgbClr val="C00000"/>
                </a:solidFill>
              </a:rPr>
              <a:t> </a:t>
            </a:r>
            <a:r>
              <a:rPr lang="pt-BR" sz="1800" b="1" dirty="0">
                <a:solidFill>
                  <a:srgbClr val="C00000"/>
                </a:solidFill>
              </a:rPr>
              <a:t>as taxas de </a:t>
            </a:r>
            <a:r>
              <a:rPr lang="pt-BR" sz="1800" b="1" dirty="0" smtClean="0">
                <a:solidFill>
                  <a:srgbClr val="C00000"/>
                </a:solidFill>
              </a:rPr>
              <a:t>hospitalização e mortalidade </a:t>
            </a:r>
            <a:r>
              <a:rPr lang="pt-BR" sz="1800" b="1" dirty="0">
                <a:solidFill>
                  <a:srgbClr val="C00000"/>
                </a:solidFill>
              </a:rPr>
              <a:t>para doenças cerebrovasculares e cardíacas. </a:t>
            </a:r>
            <a:endParaRPr lang="pt-BR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2716" y="87778"/>
            <a:ext cx="11349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“Impacto da atenção primária à saúde na mortalidade </a:t>
            </a:r>
            <a:r>
              <a:rPr lang="pt-BR" sz="2400" b="1" dirty="0" smtClean="0">
                <a:solidFill>
                  <a:schemeClr val="bg1"/>
                </a:solidFill>
              </a:rPr>
              <a:t>por </a:t>
            </a:r>
            <a:r>
              <a:rPr lang="pt-BR" sz="2400" b="1" dirty="0">
                <a:solidFill>
                  <a:schemeClr val="bg1"/>
                </a:solidFill>
              </a:rPr>
              <a:t>doenças cardíacas e cerebrovasculares no Brasil: análise geral dos dados longitudinais</a:t>
            </a:r>
            <a:r>
              <a:rPr lang="pt-BR" sz="2400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0" y="1557425"/>
            <a:ext cx="6334125" cy="8191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087" y="1633970"/>
            <a:ext cx="923925" cy="6000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233236" y="1720559"/>
            <a:ext cx="362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BMJ</a:t>
            </a:r>
            <a:r>
              <a:rPr lang="pt-BR" b="1" dirty="0" smtClean="0">
                <a:solidFill>
                  <a:srgbClr val="FF0000"/>
                </a:solidFill>
              </a:rPr>
              <a:t>2014</a:t>
            </a:r>
            <a:r>
              <a:rPr lang="pt-BR" dirty="0" smtClean="0"/>
              <a:t>;348:g4014 (3July2014</a:t>
            </a:r>
            <a:r>
              <a:rPr lang="pt-BR" dirty="0"/>
              <a:t>)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95137" y="2329652"/>
            <a:ext cx="8181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Davide</a:t>
            </a:r>
            <a:r>
              <a:rPr lang="pt-BR" sz="1400" dirty="0"/>
              <a:t> </a:t>
            </a:r>
            <a:r>
              <a:rPr lang="pt-BR" sz="1400" dirty="0" err="1" smtClean="0"/>
              <a:t>Rasella</a:t>
            </a:r>
            <a:r>
              <a:rPr lang="pt-BR" sz="1400" dirty="0" smtClean="0"/>
              <a:t>, </a:t>
            </a:r>
            <a:r>
              <a:rPr lang="pt-BR" sz="1400" dirty="0"/>
              <a:t>Michael O </a:t>
            </a:r>
            <a:r>
              <a:rPr lang="pt-BR" sz="1400" dirty="0" err="1" smtClean="0"/>
              <a:t>Harhay</a:t>
            </a:r>
            <a:r>
              <a:rPr lang="pt-BR" sz="1400" dirty="0" smtClean="0"/>
              <a:t>, </a:t>
            </a:r>
            <a:r>
              <a:rPr lang="pt-BR" sz="1400" dirty="0"/>
              <a:t>Marina L </a:t>
            </a:r>
            <a:r>
              <a:rPr lang="pt-BR" sz="1400" dirty="0" err="1" smtClean="0"/>
              <a:t>Pamponet</a:t>
            </a:r>
            <a:r>
              <a:rPr lang="pt-BR" sz="1400" dirty="0" smtClean="0"/>
              <a:t>, </a:t>
            </a:r>
            <a:r>
              <a:rPr lang="pt-BR" sz="1400" dirty="0"/>
              <a:t>Rosana </a:t>
            </a:r>
            <a:r>
              <a:rPr lang="pt-BR" sz="1400" dirty="0" smtClean="0"/>
              <a:t>Aquino, </a:t>
            </a:r>
            <a:r>
              <a:rPr lang="pt-BR" sz="1400" dirty="0"/>
              <a:t>Mauricio L </a:t>
            </a:r>
            <a:r>
              <a:rPr lang="pt-BR" sz="1400" dirty="0" smtClean="0"/>
              <a:t>Barreto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61476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2716" y="87778"/>
            <a:ext cx="11349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“</a:t>
            </a:r>
            <a:r>
              <a:rPr lang="pt-BR" sz="2400" b="1" dirty="0">
                <a:solidFill>
                  <a:schemeClr val="bg1"/>
                </a:solidFill>
              </a:rPr>
              <a:t>Mudanças </a:t>
            </a:r>
            <a:r>
              <a:rPr lang="pt-BR" sz="2400" b="1" dirty="0" smtClean="0">
                <a:solidFill>
                  <a:schemeClr val="bg1"/>
                </a:solidFill>
              </a:rPr>
              <a:t>nas desigualdades em </a:t>
            </a:r>
            <a:r>
              <a:rPr lang="pt-BR" sz="2400" b="1" dirty="0">
                <a:solidFill>
                  <a:schemeClr val="bg1"/>
                </a:solidFill>
              </a:rPr>
              <a:t>saúde no Brasil entre 2008 e 2013”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5" y="1452174"/>
            <a:ext cx="4676775" cy="9525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99961" y="1452174"/>
            <a:ext cx="591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Journal</a:t>
            </a:r>
            <a:r>
              <a:rPr lang="pt-BR" dirty="0"/>
              <a:t> for </a:t>
            </a:r>
            <a:r>
              <a:rPr lang="pt-BR" dirty="0" err="1"/>
              <a:t>Equity</a:t>
            </a:r>
            <a:r>
              <a:rPr lang="pt-BR" dirty="0"/>
              <a:t> in Health (</a:t>
            </a:r>
            <a:r>
              <a:rPr lang="pt-BR" b="1" dirty="0">
                <a:solidFill>
                  <a:srgbClr val="FF0000"/>
                </a:solidFill>
              </a:rPr>
              <a:t>2016</a:t>
            </a:r>
            <a:r>
              <a:rPr lang="pt-BR" dirty="0"/>
              <a:t>) 15:140 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54243" y="2743535"/>
            <a:ext cx="11000874" cy="3407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b="1" dirty="0" smtClean="0"/>
              <a:t>- </a:t>
            </a:r>
            <a:r>
              <a:rPr lang="pt-BR" sz="2000" b="1" dirty="0" smtClean="0"/>
              <a:t>Bases de dados secundários de 2000- 2009</a:t>
            </a:r>
          </a:p>
          <a:p>
            <a:pPr>
              <a:lnSpc>
                <a:spcPct val="100000"/>
              </a:lnSpc>
            </a:pPr>
            <a:r>
              <a:rPr lang="pt-BR" sz="2000" b="1" dirty="0">
                <a:solidFill>
                  <a:srgbClr val="7F7F7F"/>
                </a:solidFill>
              </a:rPr>
              <a:t> </a:t>
            </a:r>
            <a:r>
              <a:rPr lang="pt-BR" sz="3200" b="1" dirty="0" smtClean="0">
                <a:solidFill>
                  <a:srgbClr val="7F7F7F"/>
                </a:solidFill>
              </a:rPr>
              <a:t>&gt;</a:t>
            </a:r>
            <a:r>
              <a:rPr lang="pt-BR" sz="2000" b="1" dirty="0" smtClean="0">
                <a:solidFill>
                  <a:srgbClr val="7F7F7F"/>
                </a:solidFill>
              </a:rPr>
              <a:t> cobertura ESF </a:t>
            </a:r>
            <a:r>
              <a:rPr lang="pt-BR" sz="2000" b="1" dirty="0" smtClean="0">
                <a:solidFill>
                  <a:srgbClr val="7F7F7F"/>
                </a:solidFill>
                <a:sym typeface="Wingdings" panose="05000000000000000000" pitchFamily="2" charset="2"/>
              </a:rPr>
              <a:t> </a:t>
            </a:r>
            <a:r>
              <a:rPr lang="pt-BR" sz="2000" b="1" dirty="0" smtClean="0">
                <a:solidFill>
                  <a:srgbClr val="7F7F7F"/>
                </a:solidFill>
              </a:rPr>
              <a:t>&gt; </a:t>
            </a:r>
            <a:r>
              <a:rPr lang="pt-BR" sz="2000" b="1" dirty="0" smtClean="0">
                <a:solidFill>
                  <a:srgbClr val="7F7F7F"/>
                </a:solidFill>
                <a:sym typeface="Wingdings" panose="05000000000000000000" pitchFamily="2" charset="2"/>
              </a:rPr>
              <a:t> utilização serviços de saúde pela população mais pobre </a:t>
            </a:r>
          </a:p>
          <a:p>
            <a:pPr lvl="1">
              <a:lnSpc>
                <a:spcPct val="100000"/>
              </a:lnSpc>
            </a:pPr>
            <a:r>
              <a:rPr lang="pt-BR" sz="1800" b="1" dirty="0">
                <a:solidFill>
                  <a:srgbClr val="C00000"/>
                </a:solidFill>
              </a:rPr>
              <a:t>↑ </a:t>
            </a:r>
            <a:r>
              <a:rPr lang="pt-BR" sz="1800" b="1" dirty="0" smtClean="0">
                <a:solidFill>
                  <a:srgbClr val="C00000"/>
                </a:solidFill>
              </a:rPr>
              <a:t>acesso</a:t>
            </a:r>
          </a:p>
          <a:p>
            <a:pPr lvl="1">
              <a:lnSpc>
                <a:spcPct val="100000"/>
              </a:lnSpc>
            </a:pPr>
            <a:r>
              <a:rPr lang="pt-BR" sz="2800" b="1" dirty="0" smtClean="0">
                <a:solidFill>
                  <a:srgbClr val="C00000"/>
                </a:solidFill>
              </a:rPr>
              <a:t>↓</a:t>
            </a:r>
            <a:r>
              <a:rPr lang="pt-BR" sz="1800" b="1" dirty="0" smtClean="0">
                <a:solidFill>
                  <a:srgbClr val="C00000"/>
                </a:solidFill>
              </a:rPr>
              <a:t> iniquidades em saúde</a:t>
            </a:r>
            <a:endParaRPr lang="pt-BR" sz="1800" b="1" dirty="0" smtClean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* </a:t>
            </a:r>
            <a:r>
              <a:rPr lang="pt-BR" sz="1800" dirty="0">
                <a:solidFill>
                  <a:schemeClr val="tx1"/>
                </a:solidFill>
              </a:rPr>
              <a:t>O</a:t>
            </a:r>
            <a:r>
              <a:rPr lang="pt-BR" sz="1800" dirty="0" smtClean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quintil </a:t>
            </a:r>
            <a:r>
              <a:rPr lang="pt-BR" sz="1800" b="1" dirty="0">
                <a:solidFill>
                  <a:schemeClr val="tx1"/>
                </a:solidFill>
              </a:rPr>
              <a:t>mais pobre </a:t>
            </a:r>
            <a:r>
              <a:rPr lang="pt-BR" sz="1800" dirty="0">
                <a:solidFill>
                  <a:schemeClr val="tx1"/>
                </a:solidFill>
              </a:rPr>
              <a:t>da população tem </a:t>
            </a:r>
            <a:r>
              <a:rPr lang="pt-BR" sz="1800" b="1" dirty="0">
                <a:solidFill>
                  <a:schemeClr val="tx1"/>
                </a:solidFill>
              </a:rPr>
              <a:t>mais acesso </a:t>
            </a:r>
            <a:r>
              <a:rPr lang="pt-BR" sz="1800" dirty="0">
                <a:solidFill>
                  <a:schemeClr val="tx1"/>
                </a:solidFill>
              </a:rPr>
              <a:t>quando está </a:t>
            </a:r>
            <a:r>
              <a:rPr lang="pt-BR" sz="1800" b="1" dirty="0">
                <a:solidFill>
                  <a:schemeClr val="tx1"/>
                </a:solidFill>
              </a:rPr>
              <a:t>coberto pela ESF </a:t>
            </a:r>
            <a:r>
              <a:rPr lang="pt-BR" sz="1800" dirty="0">
                <a:solidFill>
                  <a:schemeClr val="tx1"/>
                </a:solidFill>
              </a:rPr>
              <a:t>do que quando tem apenas a cobertura de </a:t>
            </a:r>
            <a:r>
              <a:rPr lang="pt-BR" sz="1800" b="1" dirty="0">
                <a:solidFill>
                  <a:schemeClr val="tx1"/>
                </a:solidFill>
              </a:rPr>
              <a:t>UBS tradicional</a:t>
            </a:r>
            <a:r>
              <a:rPr lang="pt-BR" sz="1800" dirty="0">
                <a:solidFill>
                  <a:schemeClr val="tx1"/>
                </a:solidFill>
              </a:rPr>
              <a:t>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pt-BR" sz="1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716" y="3507990"/>
            <a:ext cx="11000874" cy="3016668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rgbClr val="7F7F7F"/>
                </a:solidFill>
              </a:rPr>
              <a:t>Efeitos do PSF sobre a  mortalidade infantil nos municípios brasileiros 1996-2004 </a:t>
            </a:r>
          </a:p>
          <a:p>
            <a:pPr marL="971550" lvl="1" indent="-285750">
              <a:buFontTx/>
              <a:buChar char="-"/>
            </a:pPr>
            <a:r>
              <a:rPr lang="pt-BR" sz="2000" b="1" dirty="0" smtClean="0">
                <a:solidFill>
                  <a:srgbClr val="C00000"/>
                </a:solidFill>
              </a:rPr>
              <a:t>&gt; cobertura </a:t>
            </a:r>
            <a:r>
              <a:rPr lang="pt-BR" sz="2000" b="1" dirty="0" smtClean="0">
                <a:solidFill>
                  <a:schemeClr val="tx1"/>
                </a:solidFill>
              </a:rPr>
              <a:t>-</a:t>
            </a:r>
            <a:r>
              <a:rPr lang="pt-BR" sz="2000" b="1" dirty="0" smtClean="0">
                <a:solidFill>
                  <a:srgbClr val="C00000"/>
                </a:solidFill>
              </a:rPr>
              <a:t> &lt; mortalidade infantil</a:t>
            </a:r>
          </a:p>
          <a:p>
            <a:pPr marL="971550" lvl="1" indent="-285750">
              <a:buFontTx/>
              <a:buChar char="-"/>
            </a:pPr>
            <a:r>
              <a:rPr lang="pt-BR" sz="2000" b="1" dirty="0" smtClean="0">
                <a:solidFill>
                  <a:srgbClr val="7F7F7F"/>
                </a:solidFill>
              </a:rPr>
              <a:t>Efeitos mais evidentes em municípios com &gt; taxas de mortalidade e &lt; IDH</a:t>
            </a:r>
          </a:p>
          <a:p>
            <a:pPr marL="971550" lvl="1" indent="-285750">
              <a:buFontTx/>
              <a:buChar char="-"/>
            </a:pPr>
            <a:r>
              <a:rPr lang="pt-BR" sz="2000" b="1" dirty="0" smtClean="0">
                <a:solidFill>
                  <a:srgbClr val="C00000"/>
                </a:solidFill>
              </a:rPr>
              <a:t>↓ iniquidades em saúde</a:t>
            </a:r>
          </a:p>
          <a:p>
            <a:pPr marL="971550" lvl="1" indent="-285750">
              <a:buFontTx/>
              <a:buChar char="-"/>
            </a:pPr>
            <a:endParaRPr lang="pt-BR" dirty="0" smtClean="0">
              <a:solidFill>
                <a:srgbClr val="7F7F7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2716" y="0"/>
            <a:ext cx="11349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“</a:t>
            </a:r>
            <a:r>
              <a:rPr lang="pt-BR" sz="2400" b="1" dirty="0">
                <a:solidFill>
                  <a:schemeClr val="bg1"/>
                </a:solidFill>
              </a:rPr>
              <a:t>Impacto do Programa Saúde da Família na </a:t>
            </a:r>
            <a:r>
              <a:rPr lang="pt-BR" sz="2400" b="1" dirty="0" smtClean="0">
                <a:solidFill>
                  <a:schemeClr val="bg1"/>
                </a:solidFill>
              </a:rPr>
              <a:t>Mortalidade Infantil em </a:t>
            </a:r>
            <a:r>
              <a:rPr lang="pt-BR" sz="2400" b="1" dirty="0">
                <a:solidFill>
                  <a:schemeClr val="bg1"/>
                </a:solidFill>
              </a:rPr>
              <a:t>Municípios </a:t>
            </a:r>
            <a:r>
              <a:rPr lang="pt-BR" sz="2400" b="1" dirty="0" smtClean="0">
                <a:solidFill>
                  <a:schemeClr val="bg1"/>
                </a:solidFill>
              </a:rPr>
              <a:t>Brasileiros”</a:t>
            </a:r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”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89"/>
            <a:ext cx="8562975" cy="21145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562975" y="2162323"/>
            <a:ext cx="3745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January </a:t>
            </a:r>
            <a:r>
              <a:rPr lang="en-US" b="1" dirty="0">
                <a:solidFill>
                  <a:srgbClr val="FF0000"/>
                </a:solidFill>
              </a:rPr>
              <a:t>2009</a:t>
            </a:r>
            <a:r>
              <a:rPr lang="en-US" dirty="0"/>
              <a:t>, </a:t>
            </a:r>
            <a:r>
              <a:rPr lang="en-US" dirty="0" err="1"/>
              <a:t>Vol</a:t>
            </a:r>
            <a:r>
              <a:rPr lang="en-US" dirty="0"/>
              <a:t> 99, No. </a:t>
            </a:r>
            <a:r>
              <a:rPr lang="en-US" dirty="0" smtClean="0"/>
              <a:t>1</a:t>
            </a:r>
          </a:p>
          <a:p>
            <a:r>
              <a:rPr lang="en-US" dirty="0" smtClean="0"/>
              <a:t> </a:t>
            </a:r>
            <a:r>
              <a:rPr lang="en-US" dirty="0"/>
              <a:t>American Journal of Public Health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47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243" y="3315532"/>
            <a:ext cx="11000874" cy="3502712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Tx/>
              <a:buChar char="-"/>
            </a:pPr>
            <a:r>
              <a:rPr lang="pt-BR" sz="2400" b="1" dirty="0" smtClean="0">
                <a:solidFill>
                  <a:srgbClr val="7F7F7F"/>
                </a:solidFill>
              </a:rPr>
              <a:t>Avaliou impactos diretos e indiretos do PSF na mortalidade e comportamento das famílias </a:t>
            </a:r>
          </a:p>
          <a:p>
            <a:pPr marL="1428750" lvl="2" indent="-285750">
              <a:buFontTx/>
              <a:buChar char="-"/>
            </a:pPr>
            <a:r>
              <a:rPr lang="pt-BR" sz="1700" dirty="0" smtClean="0">
                <a:solidFill>
                  <a:srgbClr val="7F7F7F"/>
                </a:solidFill>
              </a:rPr>
              <a:t>Sistema Informação Mortalidade e Pesquisa Nacional sobre Amostra de Domicílios (PNAD)</a:t>
            </a:r>
          </a:p>
          <a:p>
            <a:pPr marL="971550" lvl="1" indent="-285750">
              <a:buFontTx/>
              <a:buChar char="-"/>
            </a:pPr>
            <a:r>
              <a:rPr lang="pt-BR" sz="2100" b="1" dirty="0" smtClean="0">
                <a:solidFill>
                  <a:srgbClr val="C00000"/>
                </a:solidFill>
              </a:rPr>
              <a:t>↓ mortalidade - &gt; nas fases + precoces da vida</a:t>
            </a:r>
          </a:p>
          <a:p>
            <a:pPr marL="971550" lvl="1" indent="-285750">
              <a:buFontTx/>
              <a:buChar char="-"/>
            </a:pPr>
            <a:r>
              <a:rPr lang="pt-BR" sz="2100" b="1" dirty="0" smtClean="0">
                <a:solidFill>
                  <a:srgbClr val="7F7F7F"/>
                </a:solidFill>
              </a:rPr>
              <a:t>Oferta do PSF está fortemente associada </a:t>
            </a:r>
          </a:p>
          <a:p>
            <a:pPr marL="1428750" lvl="2" indent="-285750">
              <a:buFontTx/>
              <a:buChar char="-"/>
            </a:pPr>
            <a:r>
              <a:rPr lang="pt-BR" sz="1900" b="1" dirty="0" smtClean="0">
                <a:solidFill>
                  <a:srgbClr val="7F7F7F"/>
                </a:solidFill>
              </a:rPr>
              <a:t>↓ fertilidade</a:t>
            </a:r>
          </a:p>
          <a:p>
            <a:pPr marL="1428750" lvl="2" indent="-285750">
              <a:buFontTx/>
              <a:buChar char="-"/>
            </a:pPr>
            <a:r>
              <a:rPr lang="pt-BR" sz="1900" b="1" dirty="0" smtClean="0">
                <a:solidFill>
                  <a:srgbClr val="7F7F7F"/>
                </a:solidFill>
              </a:rPr>
              <a:t>↑ matrícula escolar</a:t>
            </a:r>
          </a:p>
          <a:p>
            <a:pPr marL="1428750" lvl="2" indent="-285750">
              <a:buFontTx/>
              <a:buChar char="-"/>
            </a:pPr>
            <a:r>
              <a:rPr lang="pt-BR" sz="1900" b="1" dirty="0">
                <a:solidFill>
                  <a:srgbClr val="7F7F7F"/>
                </a:solidFill>
              </a:rPr>
              <a:t>↑ oferta de trabalho aos adultos</a:t>
            </a:r>
          </a:p>
          <a:p>
            <a:pPr marL="1428750" lvl="2" indent="-285750">
              <a:buFontTx/>
              <a:buChar char="-"/>
            </a:pPr>
            <a:endParaRPr lang="pt-BR" sz="1900" b="1" dirty="0" smtClean="0">
              <a:solidFill>
                <a:srgbClr val="7F7F7F"/>
              </a:solidFill>
            </a:endParaRPr>
          </a:p>
          <a:p>
            <a:pPr marL="971550" lvl="1" indent="-285750">
              <a:buFontTx/>
              <a:buChar char="-"/>
            </a:pPr>
            <a:endParaRPr lang="pt-BR" dirty="0" smtClean="0">
              <a:solidFill>
                <a:srgbClr val="7F7F7F"/>
              </a:solidFill>
            </a:endParaRPr>
          </a:p>
          <a:p>
            <a:pPr marL="971550" lvl="1" indent="-285750">
              <a:buFontTx/>
              <a:buChar char="-"/>
            </a:pPr>
            <a:endParaRPr lang="pt-BR" dirty="0" smtClean="0">
              <a:solidFill>
                <a:srgbClr val="7F7F7F"/>
              </a:solidFill>
            </a:endParaRPr>
          </a:p>
          <a:p>
            <a:pPr marL="971550" lvl="1" indent="-285750">
              <a:buFontTx/>
              <a:buChar char="-"/>
            </a:pPr>
            <a:endParaRPr lang="pt-BR" dirty="0" smtClean="0">
              <a:solidFill>
                <a:srgbClr val="7F7F7F"/>
              </a:solidFill>
            </a:endParaRPr>
          </a:p>
          <a:p>
            <a:pPr marL="971550" lvl="1" indent="-285750">
              <a:buFontTx/>
              <a:buChar char="-"/>
            </a:pPr>
            <a:endParaRPr lang="pt-BR" dirty="0" smtClean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endParaRPr lang="pt-BR" dirty="0" smtClean="0">
              <a:solidFill>
                <a:srgbClr val="7F7F7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2716" y="-106016"/>
            <a:ext cx="11349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“Avaliação do Impacto das Intervenções Baseadas na Comunidade: Evidências do Programa de Saúde da Família do Brasil”</a:t>
            </a:r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”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67" y="1258132"/>
            <a:ext cx="11525250" cy="168632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435326" y="2031779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Health Econ. 19: 126–158 (</a:t>
            </a:r>
            <a:r>
              <a:rPr lang="en-US" b="1" dirty="0">
                <a:solidFill>
                  <a:srgbClr val="FF0000"/>
                </a:solidFill>
              </a:rPr>
              <a:t>2010</a:t>
            </a:r>
            <a:r>
              <a:rPr lang="en-US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74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243" y="3139320"/>
            <a:ext cx="11000874" cy="371868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Tx/>
              <a:buChar char="-"/>
            </a:pPr>
            <a:r>
              <a:rPr lang="pt-BR" sz="2000" b="1" dirty="0" smtClean="0"/>
              <a:t>Avaliar </a:t>
            </a:r>
            <a:r>
              <a:rPr lang="pt-BR" sz="2000" b="1" dirty="0"/>
              <a:t>o impacto do Programa de Saúde da Família no </a:t>
            </a:r>
            <a:r>
              <a:rPr lang="pt-BR" sz="2000" b="1" dirty="0" smtClean="0"/>
              <a:t>Brasil nas </a:t>
            </a:r>
            <a:r>
              <a:rPr lang="pt-BR" sz="2000" b="1" dirty="0"/>
              <a:t>taxas de mortalidade </a:t>
            </a:r>
            <a:r>
              <a:rPr lang="pt-BR" sz="2000" b="1" dirty="0" smtClean="0"/>
              <a:t>infantil</a:t>
            </a:r>
          </a:p>
          <a:p>
            <a:pPr marL="971550" lvl="1" indent="-285750">
              <a:buFontTx/>
              <a:buChar char="-"/>
            </a:pPr>
            <a:r>
              <a:rPr lang="pt-BR" sz="1800" b="1" i="1" dirty="0" smtClean="0">
                <a:solidFill>
                  <a:srgbClr val="C00000"/>
                </a:solidFill>
              </a:rPr>
              <a:t>Contribuiu</a:t>
            </a:r>
            <a:r>
              <a:rPr lang="pt-BR" sz="1800" b="1" dirty="0" smtClean="0">
                <a:solidFill>
                  <a:srgbClr val="C00000"/>
                </a:solidFill>
              </a:rPr>
              <a:t> para </a:t>
            </a:r>
            <a:r>
              <a:rPr lang="pt-BR" sz="2800" b="1" dirty="0" smtClean="0">
                <a:solidFill>
                  <a:srgbClr val="C00000"/>
                </a:solidFill>
              </a:rPr>
              <a:t>↓</a:t>
            </a:r>
            <a:r>
              <a:rPr lang="pt-BR" sz="1800" b="1" dirty="0" smtClean="0">
                <a:solidFill>
                  <a:srgbClr val="C00000"/>
                </a:solidFill>
              </a:rPr>
              <a:t> taxas de mortalidade infantil</a:t>
            </a:r>
          </a:p>
          <a:p>
            <a:pPr marL="1428750" lvl="2" indent="-285750">
              <a:buFontTx/>
              <a:buChar char="-"/>
            </a:pPr>
            <a:r>
              <a:rPr lang="pt-BR" sz="1600" b="1" dirty="0" err="1" smtClean="0">
                <a:solidFill>
                  <a:srgbClr val="C00000"/>
                </a:solidFill>
              </a:rPr>
              <a:t>Diarréia</a:t>
            </a:r>
            <a:r>
              <a:rPr lang="pt-BR" sz="1600" b="1" dirty="0" smtClean="0">
                <a:solidFill>
                  <a:srgbClr val="C00000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e Infecções Respiratórias</a:t>
            </a:r>
          </a:p>
          <a:p>
            <a:pPr marL="1428750" lvl="2" indent="-285750">
              <a:buFontTx/>
              <a:buChar char="-"/>
            </a:pPr>
            <a:r>
              <a:rPr lang="pt-BR" sz="1600" b="1" dirty="0" smtClean="0"/>
              <a:t>Leitos hospitalares e saneamento (associação -)</a:t>
            </a:r>
          </a:p>
          <a:p>
            <a:pPr marL="1428750" lvl="2" indent="-285750">
              <a:buFontTx/>
              <a:buChar char="-"/>
            </a:pPr>
            <a:r>
              <a:rPr lang="pt-BR" sz="1600" b="1" dirty="0" smtClean="0"/>
              <a:t>Analfabetismo materno (associação +)</a:t>
            </a:r>
          </a:p>
          <a:p>
            <a:pPr marL="1428750" lvl="2" indent="-285750">
              <a:buFontTx/>
              <a:buChar char="-"/>
            </a:pPr>
            <a:r>
              <a:rPr lang="pt-BR" sz="1600" b="1" dirty="0" smtClean="0"/>
              <a:t>Taxa de fertilidade (associação +)</a:t>
            </a:r>
          </a:p>
          <a:p>
            <a:pPr marL="1428750" lvl="2" indent="-285750">
              <a:buFontTx/>
              <a:buChar char="-"/>
            </a:pPr>
            <a:endParaRPr lang="pt-BR" dirty="0" smtClean="0"/>
          </a:p>
          <a:p>
            <a:pPr marL="1428750" lvl="2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 smtClean="0">
              <a:solidFill>
                <a:srgbClr val="7F7F7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2716" y="0"/>
            <a:ext cx="11349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“Avaliação do impacto do Programa Saúde da Família na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mortalidade infantil no Brasil, 1990–2002”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”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567" y="1569660"/>
            <a:ext cx="77533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54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28963" y="258619"/>
            <a:ext cx="10836565" cy="58212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>
              <a:solidFill>
                <a:srgbClr val="7F7F7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>
              <a:solidFill>
                <a:srgbClr val="7F7F7F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4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Potência do SUS e da “</a:t>
            </a:r>
            <a:r>
              <a:rPr lang="pt-BR" sz="44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ESF”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t-BR" b="1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t-BR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95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28963" y="258619"/>
            <a:ext cx="10836565" cy="58212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>
              <a:solidFill>
                <a:srgbClr val="7F7F7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>
              <a:solidFill>
                <a:srgbClr val="7F7F7F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4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Potência da “ESF”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As políticas são formuladas em nível central, mas </a:t>
            </a:r>
            <a:r>
              <a:rPr lang="pt-BR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são implementadas em nível local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Potência do trabalho vivo em ato </a:t>
            </a:r>
          </a:p>
          <a:p>
            <a:pPr marL="0" indent="0" algn="ctr">
              <a:buNone/>
            </a:pPr>
            <a:r>
              <a:rPr lang="pt-BR" b="1" i="1" dirty="0">
                <a:solidFill>
                  <a:schemeClr val="bg1"/>
                </a:solidFill>
                <a:sym typeface="Wingdings" panose="05000000000000000000" pitchFamily="2" charset="2"/>
              </a:rPr>
              <a:t>M</a:t>
            </a:r>
            <a:r>
              <a:rPr lang="pt-BR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icropolítica do trabalho em saúde</a:t>
            </a:r>
          </a:p>
          <a:p>
            <a:pPr marL="0" indent="0" algn="ctr">
              <a:buNone/>
            </a:pPr>
            <a:endParaRPr lang="pt-BR" b="1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t-BR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71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 DO BRASIL NO CONTEXTO MUNDIAL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2773436"/>
              </p:ext>
            </p:extLst>
          </p:nvPr>
        </p:nvGraphicFramePr>
        <p:xfrm>
          <a:off x="1695115" y="13773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29824" r="51859" b="19975"/>
          <a:stretch/>
        </p:blipFill>
        <p:spPr bwMode="auto">
          <a:xfrm>
            <a:off x="179518" y="1518876"/>
            <a:ext cx="4440608" cy="505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dirty="0"/>
              <a:t>Panorama geral da Atenção Básica</a:t>
            </a:r>
            <a:br>
              <a:rPr lang="pt-BR" dirty="0"/>
            </a:br>
            <a:endParaRPr lang="pt-BR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5695675" y="1443042"/>
            <a:ext cx="6287778" cy="37240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6" tIns="45713" rIns="91426" bIns="45713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1800" dirty="0" smtClean="0"/>
              <a:t>População:</a:t>
            </a:r>
            <a:r>
              <a:rPr lang="pt-BR" sz="1800" b="1" dirty="0" smtClean="0"/>
              <a:t> 207.660.929</a:t>
            </a:r>
            <a:endParaRPr lang="pt-BR" sz="18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800" b="1" dirty="0" smtClean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1800" b="1" dirty="0" smtClean="0"/>
              <a:t>65.57%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altLang="pt-BR" sz="1800" b="1" dirty="0" smtClean="0">
                <a:cs typeface="Arial" pitchFamily="34" charset="0"/>
              </a:rPr>
              <a:t>da </a:t>
            </a:r>
            <a:r>
              <a:rPr lang="pt-BR" altLang="pt-BR" sz="1800" b="1" dirty="0">
                <a:cs typeface="Arial" pitchFamily="34" charset="0"/>
              </a:rPr>
              <a:t>população coberta pela </a:t>
            </a:r>
            <a:r>
              <a:rPr lang="pt-BR" altLang="pt-BR" sz="1800" b="1" dirty="0" smtClean="0">
                <a:cs typeface="Arial" pitchFamily="34" charset="0"/>
              </a:rPr>
              <a:t>Atenção Básica</a:t>
            </a:r>
            <a:r>
              <a:rPr lang="pt-BR" altLang="pt-BR" sz="1600" dirty="0" smtClean="0">
                <a:cs typeface="Arial" pitchFamily="34" charset="0"/>
              </a:rPr>
              <a:t>.</a:t>
            </a: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1800" b="1" dirty="0" smtClean="0"/>
              <a:t>64.99%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altLang="pt-BR" sz="1800" b="1" dirty="0" smtClean="0">
                <a:cs typeface="Arial" pitchFamily="34" charset="0"/>
              </a:rPr>
              <a:t>da </a:t>
            </a:r>
            <a:r>
              <a:rPr lang="pt-BR" altLang="pt-BR" sz="1800" b="1" dirty="0">
                <a:cs typeface="Arial" pitchFamily="34" charset="0"/>
              </a:rPr>
              <a:t>população coberta por Equipes de Saúde da Família</a:t>
            </a:r>
            <a:r>
              <a:rPr lang="pt-BR" altLang="pt-BR" sz="1600" dirty="0">
                <a:cs typeface="Arial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dirty="0">
                <a:cs typeface="Arial" pitchFamily="34" charset="0"/>
              </a:rPr>
              <a:t>Cerca de </a:t>
            </a:r>
            <a:r>
              <a:rPr lang="pt-BR" sz="1600" b="1" dirty="0" smtClean="0"/>
              <a:t>43.639</a:t>
            </a:r>
            <a:r>
              <a:rPr lang="pt-BR" altLang="pt-BR" sz="1600" b="1" dirty="0" smtClean="0">
                <a:cs typeface="Arial" pitchFamily="34" charset="0"/>
              </a:rPr>
              <a:t> </a:t>
            </a:r>
            <a:r>
              <a:rPr lang="pt-BR" altLang="pt-BR" sz="1600" dirty="0">
                <a:cs typeface="Arial" pitchFamily="34" charset="0"/>
              </a:rPr>
              <a:t>equipes</a:t>
            </a:r>
            <a:r>
              <a:rPr lang="pt-BR" altLang="pt-BR" sz="1600" b="1" dirty="0">
                <a:cs typeface="Arial" pitchFamily="34" charset="0"/>
              </a:rPr>
              <a:t> </a:t>
            </a:r>
            <a:r>
              <a:rPr lang="pt-BR" altLang="pt-BR" sz="1600" dirty="0">
                <a:cs typeface="Arial" pitchFamily="34" charset="0"/>
              </a:rPr>
              <a:t>de Saúde da Família cuidam de mais de </a:t>
            </a:r>
            <a:r>
              <a:rPr lang="pt-BR" altLang="pt-BR" sz="1600" b="1" dirty="0">
                <a:cs typeface="Arial" pitchFamily="34" charset="0"/>
              </a:rPr>
              <a:t>126 milhões de cidadãos.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dirty="0">
                <a:cs typeface="Arial" pitchFamily="34" charset="0"/>
              </a:rPr>
              <a:t>Distribuída em</a:t>
            </a:r>
            <a:r>
              <a:rPr lang="pt-BR" altLang="pt-BR" sz="1600" b="1" dirty="0">
                <a:cs typeface="Arial" pitchFamily="34" charset="0"/>
              </a:rPr>
              <a:t>  </a:t>
            </a:r>
            <a:r>
              <a:rPr lang="pt-BR" sz="1600" b="1" dirty="0">
                <a:cs typeface="Arial" pitchFamily="34" charset="0"/>
              </a:rPr>
              <a:t>42.711</a:t>
            </a:r>
            <a:r>
              <a:rPr lang="pt-BR" altLang="pt-BR" sz="1600" b="1" dirty="0">
                <a:cs typeface="Arial" pitchFamily="34" charset="0"/>
              </a:rPr>
              <a:t> </a:t>
            </a:r>
            <a:r>
              <a:rPr lang="pt-BR" altLang="pt-BR" sz="1600" dirty="0">
                <a:cs typeface="Arial" pitchFamily="34" charset="0"/>
              </a:rPr>
              <a:t>Unidades Básicas de Saúde. 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dirty="0">
                <a:cs typeface="Arial" pitchFamily="34" charset="0"/>
              </a:rPr>
              <a:t>Com mais de </a:t>
            </a:r>
            <a:r>
              <a:rPr lang="pt-BR" altLang="pt-BR" sz="1600" b="1" dirty="0">
                <a:cs typeface="Arial" pitchFamily="34" charset="0"/>
              </a:rPr>
              <a:t>700 mil </a:t>
            </a:r>
            <a:r>
              <a:rPr lang="pt-BR" altLang="pt-BR" sz="1600" dirty="0">
                <a:cs typeface="Arial" pitchFamily="34" charset="0"/>
              </a:rPr>
              <a:t>profissionais.</a:t>
            </a:r>
            <a:endParaRPr lang="pt-BR" altLang="pt-BR" sz="1600" b="1" dirty="0"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pt-BR" altLang="pt-BR" sz="1800" dirty="0"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42446" r="83681" b="42444"/>
          <a:stretch/>
        </p:blipFill>
        <p:spPr bwMode="auto">
          <a:xfrm>
            <a:off x="179518" y="4645180"/>
            <a:ext cx="1879623" cy="16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109027" y="6045128"/>
            <a:ext cx="81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Fontes: e-Gestor – Informações e Gestão da Atenção Básica. 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+mj-lt"/>
                <a:hlinkClick r:id="rId4"/>
              </a:rPr>
              <a:t>https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+mj-lt"/>
                <a:hlinkClick r:id="rId4"/>
              </a:rPr>
              <a:t>://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+mj-lt"/>
                <a:hlinkClick r:id="rId4"/>
              </a:rPr>
              <a:t>egestorab.saude.gov.br/paginas/acessoPublico/relatorios/relHistoricoCoberturaAB.xhtml</a:t>
            </a:r>
            <a:endParaRPr lang="pt-BR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DAB/MS</a:t>
            </a:r>
          </a:p>
        </p:txBody>
      </p:sp>
    </p:spTree>
    <p:extLst>
      <p:ext uri="{BB962C8B-B14F-4D97-AF65-F5344CB8AC3E}">
        <p14:creationId xmlns:p14="http://schemas.microsoft.com/office/powerpoint/2010/main" val="160921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O que são as “evidências” e qual a sua utilidade para o cuidado em saúde?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6599" y="1539297"/>
            <a:ext cx="11261437" cy="444817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b="1" i="1" dirty="0" smtClean="0">
                <a:solidFill>
                  <a:srgbClr val="7F7F7F"/>
                </a:solidFill>
              </a:rPr>
              <a:t>Definição </a:t>
            </a:r>
          </a:p>
          <a:p>
            <a:pPr marL="971550" lvl="1" indent="-285750">
              <a:buFont typeface="Wingdings" panose="05000000000000000000" pitchFamily="2" charset="2"/>
              <a:buChar char="à"/>
            </a:pPr>
            <a:r>
              <a:rPr lang="pt-BR" sz="2000" i="1" dirty="0" smtClean="0">
                <a:solidFill>
                  <a:srgbClr val="7F7F7F"/>
                </a:solidFill>
              </a:rPr>
              <a:t>Certeza manifesta, objeto que não comporta nenhuma dúvida sobre sua verdade ou falsidade (Aurélio)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b="1" i="1" dirty="0" smtClean="0">
                <a:solidFill>
                  <a:srgbClr val="7F7F7F"/>
                </a:solidFill>
              </a:rPr>
              <a:t>A “Força” das Evidências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sz="1600" b="1" i="1" dirty="0" smtClean="0">
              <a:solidFill>
                <a:srgbClr val="7F7F7F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787" y="3535795"/>
            <a:ext cx="6227088" cy="33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O que são as “evidências” e qual a sua utilidade para o cuidado em saúde?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600" y="2436308"/>
            <a:ext cx="10245437" cy="444817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 smtClean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 smtClean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 smtClean="0">
              <a:solidFill>
                <a:srgbClr val="7F7F7F"/>
              </a:solidFill>
            </a:endParaRPr>
          </a:p>
          <a:p>
            <a:endParaRPr lang="pt-BR" sz="1600" b="1" i="1" dirty="0" smtClean="0">
              <a:solidFill>
                <a:srgbClr val="7F7F7F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466109" y="1838579"/>
            <a:ext cx="6613236" cy="944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Evidência ≠ Certeza</a:t>
            </a:r>
            <a:endParaRPr lang="pt-BR" sz="40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87965" y="3188677"/>
            <a:ext cx="11134580" cy="2683559"/>
          </a:xfrm>
          <a:prstGeom prst="roundRect">
            <a:avLst/>
          </a:prstGeom>
          <a:solidFill>
            <a:schemeClr val="bg1"/>
          </a:solidFill>
          <a:ln w="50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</a:rPr>
              <a:t>Não existe verdade absoluta do ponto de vista científico</a:t>
            </a:r>
          </a:p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</a:rPr>
              <a:t>Realidade com </a:t>
            </a:r>
            <a:r>
              <a:rPr lang="pt-BR" sz="2800" dirty="0" smtClean="0">
                <a:solidFill>
                  <a:srgbClr val="FF0000"/>
                </a:solidFill>
              </a:rPr>
              <a:t>distintos</a:t>
            </a:r>
            <a:r>
              <a:rPr lang="pt-BR" sz="2800" dirty="0" smtClean="0">
                <a:solidFill>
                  <a:schemeClr val="tx1"/>
                </a:solidFill>
              </a:rPr>
              <a:t> regimes de verdade </a:t>
            </a:r>
          </a:p>
          <a:p>
            <a:pPr algn="ctr">
              <a:lnSpc>
                <a:spcPct val="150000"/>
              </a:lnSpc>
            </a:pPr>
            <a:r>
              <a:rPr lang="pt-BR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 é a realidade </a:t>
            </a:r>
            <a:r>
              <a:rPr lang="pt-BR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percebida</a:t>
            </a:r>
            <a:endParaRPr lang="pt-BR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23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O que são as “evidências” e qual a sua utilidade para o cuidado em saúde?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600" y="2436308"/>
            <a:ext cx="10245437" cy="444817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 smtClean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 smtClean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>
              <a:solidFill>
                <a:srgbClr val="7F7F7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b="1" i="1" dirty="0" smtClean="0">
              <a:solidFill>
                <a:srgbClr val="7F7F7F"/>
              </a:solidFill>
            </a:endParaRPr>
          </a:p>
          <a:p>
            <a:endParaRPr lang="pt-BR" sz="1600" b="1" i="1" dirty="0" smtClean="0">
              <a:solidFill>
                <a:srgbClr val="7F7F7F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401383" y="4453968"/>
            <a:ext cx="7342910" cy="216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As evidências são 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globais</a:t>
            </a:r>
            <a:r>
              <a:rPr lang="pt-BR" sz="3200" b="1" dirty="0" smtClean="0"/>
              <a:t> mas sua utilização é 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pt-BR" sz="3200" b="1" dirty="0" smtClean="0"/>
              <a:t>. </a:t>
            </a:r>
            <a:endParaRPr lang="pt-BR" sz="3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05548" y="1712950"/>
            <a:ext cx="11134580" cy="2475346"/>
          </a:xfrm>
          <a:prstGeom prst="roundRect">
            <a:avLst/>
          </a:prstGeom>
          <a:solidFill>
            <a:schemeClr val="bg1"/>
          </a:solidFill>
          <a:ln w="50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pt-BR" sz="2800" dirty="0">
                <a:solidFill>
                  <a:schemeClr val="tx1"/>
                </a:solidFill>
              </a:rPr>
              <a:t>Pesquisas </a:t>
            </a:r>
            <a:r>
              <a:rPr lang="pt-BR" sz="2800" dirty="0" smtClean="0">
                <a:solidFill>
                  <a:schemeClr val="tx1"/>
                </a:solidFill>
              </a:rPr>
              <a:t>“</a:t>
            </a:r>
            <a:r>
              <a:rPr lang="pt-BR" sz="2800" b="1" dirty="0" smtClean="0">
                <a:solidFill>
                  <a:schemeClr val="tx1"/>
                </a:solidFill>
              </a:rPr>
              <a:t>duras”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rgbClr val="C00000"/>
                </a:solidFill>
              </a:rPr>
              <a:t>não são capazes de compreender </a:t>
            </a: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pt-BR" sz="2800" dirty="0">
                <a:solidFill>
                  <a:schemeClr val="tx1"/>
                </a:solidFill>
              </a:rPr>
              <a:t>complexa realidade da </a:t>
            </a:r>
            <a:r>
              <a:rPr lang="pt-BR" sz="2800" b="1" dirty="0">
                <a:solidFill>
                  <a:schemeClr val="tx1"/>
                </a:solidFill>
              </a:rPr>
              <a:t>saúde</a:t>
            </a:r>
            <a:r>
              <a:rPr lang="pt-BR" sz="2800" dirty="0">
                <a:solidFill>
                  <a:schemeClr val="tx1"/>
                </a:solidFill>
              </a:rPr>
              <a:t>, da </a:t>
            </a:r>
            <a:r>
              <a:rPr lang="pt-BR" sz="2800" b="1" dirty="0" smtClean="0">
                <a:solidFill>
                  <a:schemeClr val="tx1"/>
                </a:solidFill>
              </a:rPr>
              <a:t>doença</a:t>
            </a:r>
            <a:r>
              <a:rPr lang="pt-BR" sz="2800" dirty="0" smtClean="0">
                <a:solidFill>
                  <a:schemeClr val="tx1"/>
                </a:solidFill>
              </a:rPr>
              <a:t>, do </a:t>
            </a:r>
            <a:r>
              <a:rPr lang="pt-BR" sz="2800" b="1" dirty="0">
                <a:solidFill>
                  <a:schemeClr val="tx1"/>
                </a:solidFill>
              </a:rPr>
              <a:t>processo do adoecer</a:t>
            </a:r>
            <a:r>
              <a:rPr lang="pt-BR" sz="2800" dirty="0">
                <a:solidFill>
                  <a:schemeClr val="tx1"/>
                </a:solidFill>
              </a:rPr>
              <a:t>...e da </a:t>
            </a:r>
            <a:r>
              <a:rPr lang="pt-BR" sz="2800" b="1" dirty="0">
                <a:solidFill>
                  <a:schemeClr val="tx1"/>
                </a:solidFill>
              </a:rPr>
              <a:t>vida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nos mais diferentes contextos!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22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O que são as “evidências” e qual a sua utilidade para o cuidado em saúde?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944" y="1493115"/>
            <a:ext cx="11667838" cy="444817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 smtClean="0">
                <a:solidFill>
                  <a:srgbClr val="7F7F7F"/>
                </a:solidFill>
              </a:rPr>
              <a:t>Papel das </a:t>
            </a:r>
            <a:r>
              <a:rPr lang="pt-BR" sz="2400" b="1" i="1" dirty="0" smtClean="0">
                <a:solidFill>
                  <a:srgbClr val="7F7F7F"/>
                </a:solidFill>
              </a:rPr>
              <a:t>Evidências</a:t>
            </a:r>
            <a:r>
              <a:rPr lang="pt-BR" sz="2400" dirty="0" smtClean="0">
                <a:solidFill>
                  <a:srgbClr val="7F7F7F"/>
                </a:solidFill>
              </a:rPr>
              <a:t>: </a:t>
            </a:r>
          </a:p>
          <a:p>
            <a:pPr marL="971550" lvl="1" indent="-285750">
              <a:buFont typeface="Wingdings" panose="05000000000000000000" pitchFamily="2" charset="2"/>
              <a:buChar char="à"/>
            </a:pPr>
            <a:r>
              <a:rPr lang="pt-BR" sz="2000" b="1" dirty="0" smtClean="0">
                <a:solidFill>
                  <a:srgbClr val="C00000"/>
                </a:solidFill>
              </a:rPr>
              <a:t>Ajudar</a:t>
            </a:r>
            <a:r>
              <a:rPr lang="pt-BR" sz="2000" dirty="0" smtClean="0">
                <a:solidFill>
                  <a:srgbClr val="7F7F7F"/>
                </a:solidFill>
              </a:rPr>
              <a:t> as pessoas nos momentos de tomada de decisões e a melhorarem suas práticas.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 smtClean="0">
                <a:solidFill>
                  <a:srgbClr val="7F7F7F"/>
                </a:solidFill>
              </a:rPr>
              <a:t>O que </a:t>
            </a:r>
            <a:r>
              <a:rPr lang="pt-BR" sz="2400" b="1" i="1" dirty="0" smtClean="0">
                <a:solidFill>
                  <a:srgbClr val="7F7F7F"/>
                </a:solidFill>
              </a:rPr>
              <a:t>pesa</a:t>
            </a:r>
            <a:r>
              <a:rPr lang="pt-BR" sz="2400" dirty="0" smtClean="0">
                <a:solidFill>
                  <a:srgbClr val="7F7F7F"/>
                </a:solidFill>
              </a:rPr>
              <a:t> na tomada de decisões no cotidiano dos serviços? 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dirty="0" smtClean="0">
                <a:solidFill>
                  <a:srgbClr val="7F7F7F"/>
                </a:solidFill>
              </a:rPr>
              <a:t>Possíveis benefícios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dirty="0" smtClean="0">
                <a:solidFill>
                  <a:srgbClr val="7F7F7F"/>
                </a:solidFill>
              </a:rPr>
              <a:t>Riscos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dirty="0" smtClean="0">
                <a:solidFill>
                  <a:srgbClr val="7F7F7F"/>
                </a:solidFill>
              </a:rPr>
              <a:t>Custos – </a:t>
            </a:r>
            <a:r>
              <a:rPr lang="pt-BR" sz="1800" dirty="0" smtClean="0">
                <a:solidFill>
                  <a:srgbClr val="7F7F7F"/>
                </a:solidFill>
              </a:rPr>
              <a:t>recursos limitados para necessidades ilimitadas</a:t>
            </a:r>
            <a:endParaRPr lang="pt-BR" sz="2000" dirty="0" smtClean="0">
              <a:solidFill>
                <a:srgbClr val="7F7F7F"/>
              </a:solidFill>
            </a:endParaRP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b="1" i="1" dirty="0" smtClean="0">
                <a:solidFill>
                  <a:srgbClr val="7F7F7F"/>
                </a:solidFill>
              </a:rPr>
              <a:t>Experiências 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b="1" i="1" dirty="0" smtClean="0">
                <a:solidFill>
                  <a:srgbClr val="7F7F7F"/>
                </a:solidFill>
              </a:rPr>
              <a:t> </a:t>
            </a:r>
            <a:r>
              <a:rPr lang="pt-BR" sz="2000" i="1" dirty="0" smtClean="0">
                <a:solidFill>
                  <a:srgbClr val="7F7F7F"/>
                </a:solidFill>
              </a:rPr>
              <a:t>Evidências</a:t>
            </a:r>
          </a:p>
        </p:txBody>
      </p:sp>
    </p:spTree>
    <p:extLst>
      <p:ext uri="{BB962C8B-B14F-4D97-AF65-F5344CB8AC3E}">
        <p14:creationId xmlns:p14="http://schemas.microsoft.com/office/powerpoint/2010/main" val="26811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04838" y="0"/>
            <a:ext cx="10748962" cy="1208088"/>
          </a:xfrm>
        </p:spPr>
        <p:txBody>
          <a:bodyPr/>
          <a:lstStyle/>
          <a:p>
            <a:pPr>
              <a:buSzPct val="100000"/>
            </a:pPr>
            <a:r>
              <a:rPr lang="pt-BR" dirty="0" smtClean="0">
                <a:solidFill>
                  <a:srgbClr val="FFFFFF"/>
                </a:solidFill>
              </a:rPr>
              <a:t>O que são as “evidências” e qual a sua utilidade para o cuidado em saúde?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944" y="1493115"/>
            <a:ext cx="11667838" cy="444817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 smtClean="0">
                <a:solidFill>
                  <a:srgbClr val="7F7F7F"/>
                </a:solidFill>
              </a:rPr>
              <a:t>Papel das </a:t>
            </a:r>
            <a:r>
              <a:rPr lang="pt-BR" sz="2400" b="1" i="1" dirty="0" smtClean="0">
                <a:solidFill>
                  <a:srgbClr val="7F7F7F"/>
                </a:solidFill>
              </a:rPr>
              <a:t>Evidências</a:t>
            </a:r>
            <a:r>
              <a:rPr lang="pt-BR" sz="2400" dirty="0" smtClean="0">
                <a:solidFill>
                  <a:srgbClr val="7F7F7F"/>
                </a:solidFill>
              </a:rPr>
              <a:t>: </a:t>
            </a:r>
          </a:p>
          <a:p>
            <a:pPr marL="971550" lvl="1" indent="-285750">
              <a:buFont typeface="Wingdings" panose="05000000000000000000" pitchFamily="2" charset="2"/>
              <a:buChar char="à"/>
            </a:pPr>
            <a:r>
              <a:rPr lang="pt-BR" sz="2000" b="1" dirty="0" smtClean="0">
                <a:solidFill>
                  <a:srgbClr val="C00000"/>
                </a:solidFill>
              </a:rPr>
              <a:t>Ajudar</a:t>
            </a:r>
            <a:r>
              <a:rPr lang="pt-BR" sz="2000" dirty="0" smtClean="0">
                <a:solidFill>
                  <a:srgbClr val="7F7F7F"/>
                </a:solidFill>
              </a:rPr>
              <a:t> as pessoas nos momentos de tomada de decisões e a melhorarem suas práticas.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 smtClean="0">
                <a:solidFill>
                  <a:srgbClr val="7F7F7F"/>
                </a:solidFill>
              </a:rPr>
              <a:t>O que </a:t>
            </a:r>
            <a:r>
              <a:rPr lang="pt-BR" sz="2400" b="1" i="1" dirty="0" smtClean="0">
                <a:solidFill>
                  <a:srgbClr val="7F7F7F"/>
                </a:solidFill>
              </a:rPr>
              <a:t>pesa</a:t>
            </a:r>
            <a:r>
              <a:rPr lang="pt-BR" sz="2400" dirty="0" smtClean="0">
                <a:solidFill>
                  <a:srgbClr val="7F7F7F"/>
                </a:solidFill>
              </a:rPr>
              <a:t> na tomada de decisões no cotidiano dos serviços? 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dirty="0" smtClean="0">
                <a:solidFill>
                  <a:srgbClr val="7F7F7F"/>
                </a:solidFill>
              </a:rPr>
              <a:t>Possíveis benefícios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dirty="0" smtClean="0">
                <a:solidFill>
                  <a:srgbClr val="7F7F7F"/>
                </a:solidFill>
              </a:rPr>
              <a:t>Riscos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dirty="0" smtClean="0">
                <a:solidFill>
                  <a:srgbClr val="7F7F7F"/>
                </a:solidFill>
              </a:rPr>
              <a:t>Custos – </a:t>
            </a:r>
            <a:r>
              <a:rPr lang="pt-BR" sz="1800" dirty="0" smtClean="0">
                <a:solidFill>
                  <a:srgbClr val="7F7F7F"/>
                </a:solidFill>
              </a:rPr>
              <a:t>recursos limitados para necessidades ilimitadas</a:t>
            </a:r>
            <a:endParaRPr lang="pt-BR" sz="2000" dirty="0" smtClean="0">
              <a:solidFill>
                <a:srgbClr val="7F7F7F"/>
              </a:solidFill>
            </a:endParaRP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b="1" i="1" dirty="0" smtClean="0">
                <a:solidFill>
                  <a:srgbClr val="7F7F7F"/>
                </a:solidFill>
              </a:rPr>
              <a:t>Experiências 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b="1" i="1" dirty="0" smtClean="0">
                <a:solidFill>
                  <a:srgbClr val="7F7F7F"/>
                </a:solidFill>
              </a:rPr>
              <a:t> </a:t>
            </a:r>
            <a:r>
              <a:rPr lang="pt-BR" sz="2000" i="1" dirty="0" smtClean="0">
                <a:solidFill>
                  <a:srgbClr val="7F7F7F"/>
                </a:solidFill>
              </a:rPr>
              <a:t>Evidências*</a:t>
            </a:r>
          </a:p>
        </p:txBody>
      </p:sp>
      <p:sp>
        <p:nvSpPr>
          <p:cNvPr id="4" name="Elipse 3"/>
          <p:cNvSpPr/>
          <p:nvPr/>
        </p:nvSpPr>
        <p:spPr>
          <a:xfrm>
            <a:off x="7072922" y="3717202"/>
            <a:ext cx="5119077" cy="30757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Corpos Sensíveis aos encontros com o outro </a:t>
            </a:r>
          </a:p>
        </p:txBody>
      </p:sp>
    </p:spTree>
    <p:extLst>
      <p:ext uri="{BB962C8B-B14F-4D97-AF65-F5344CB8AC3E}">
        <p14:creationId xmlns:p14="http://schemas.microsoft.com/office/powerpoint/2010/main" val="144044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D462F"/>
          </a:solidFill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>
              <a:solidFill>
                <a:srgbClr val="7F7F7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>
              <a:solidFill>
                <a:srgbClr val="7F7F7F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t-BR" b="1" i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t-BR" b="1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54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Impactos da ESF </a:t>
            </a:r>
          </a:p>
          <a:p>
            <a:pPr marL="0" indent="0" algn="ctr">
              <a:buNone/>
            </a:pPr>
            <a:r>
              <a:rPr lang="pt-BR" sz="54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em </a:t>
            </a:r>
          </a:p>
          <a:p>
            <a:pPr marL="0" indent="0" algn="ctr">
              <a:buNone/>
            </a:pPr>
            <a:r>
              <a:rPr lang="pt-BR" sz="54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Indicadores de </a:t>
            </a:r>
            <a:r>
              <a:rPr lang="pt-BR" sz="5400" b="1" i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Saude</a:t>
            </a:r>
            <a:endParaRPr lang="pt-BR" sz="54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92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to PowerPoint_TP1029239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0</TotalTime>
  <Words>1014</Words>
  <Application>Microsoft Office PowerPoint</Application>
  <PresentationFormat>Widescreen</PresentationFormat>
  <Paragraphs>152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Courier New</vt:lpstr>
      <vt:lpstr>Segoe UI</vt:lpstr>
      <vt:lpstr>Segoe UI Light</vt:lpstr>
      <vt:lpstr>Wingdings</vt:lpstr>
      <vt:lpstr>Welcome to PowerPoint_TP102923943</vt:lpstr>
      <vt:lpstr> Impactos da Estratégia de Saúde da Família em indicadores de saúde -  o que mostram as evidências</vt:lpstr>
      <vt:lpstr>SAÚDE DO BRASIL NO CONTEXTO MUNDIAL</vt:lpstr>
      <vt:lpstr>Panorama geral da Atenção Básica </vt:lpstr>
      <vt:lpstr>O que são as “evidências” e qual a sua utilidade para o cuidado em saúde? </vt:lpstr>
      <vt:lpstr>O que são as “evidências” e qual a sua utilidade para o cuidado em saúde? </vt:lpstr>
      <vt:lpstr>O que são as “evidências” e qual a sua utilidade para o cuidado em saúde? </vt:lpstr>
      <vt:lpstr>O que são as “evidências” e qual a sua utilidade para o cuidado em saúde? </vt:lpstr>
      <vt:lpstr>O que são as “evidências” e qual a sua utilidade para o cuidado em saúde?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2018-11-26T12:42:00Z</dcterms:created>
  <dcterms:modified xsi:type="dcterms:W3CDTF">2018-11-29T10:34:19Z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