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0"/>
  </p:notesMasterIdLst>
  <p:handoutMasterIdLst>
    <p:handoutMasterId r:id="rId21"/>
  </p:handoutMasterIdLst>
  <p:sldIdLst>
    <p:sldId id="265" r:id="rId5"/>
    <p:sldId id="266" r:id="rId6"/>
    <p:sldId id="270" r:id="rId7"/>
    <p:sldId id="271" r:id="rId8"/>
    <p:sldId id="272" r:id="rId9"/>
    <p:sldId id="273" r:id="rId10"/>
    <p:sldId id="274" r:id="rId11"/>
    <p:sldId id="260" r:id="rId12"/>
    <p:sldId id="261" r:id="rId13"/>
    <p:sldId id="275" r:id="rId14"/>
    <p:sldId id="267" r:id="rId15"/>
    <p:sldId id="268" r:id="rId16"/>
    <p:sldId id="276" r:id="rId17"/>
    <p:sldId id="277" r:id="rId18"/>
    <p:sldId id="278" r:id="rId19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Indicadores</c:v>
                </c:pt>
              </c:strCache>
            </c:strRef>
          </c:tx>
          <c:dPt>
            <c:idx val="0"/>
            <c:bubble3D val="0"/>
            <c:spPr>
              <a:solidFill>
                <a:srgbClr val="FF7C8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29-4438-88E6-9FE2878465B4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129-4438-88E6-9FE2878465B4}"/>
              </c:ext>
            </c:extLst>
          </c:dPt>
          <c:dPt>
            <c:idx val="2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29-4438-88E6-9FE2878465B4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129-4438-88E6-9FE2878465B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Planilha1!$A$2:$A$5</c:f>
              <c:strCache>
                <c:ptCount val="4"/>
                <c:pt idx="0">
                  <c:v>Muito Abaixo do Esperado</c:v>
                </c:pt>
                <c:pt idx="1">
                  <c:v>Abaixo do Esperado</c:v>
                </c:pt>
                <c:pt idx="2">
                  <c:v>Dentro do Esperado</c:v>
                </c:pt>
                <c:pt idx="3">
                  <c:v>Muito Acima do Esperado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120</c:v>
                </c:pt>
                <c:pt idx="1">
                  <c:v>36</c:v>
                </c:pt>
                <c:pt idx="2">
                  <c:v>39</c:v>
                </c:pt>
                <c:pt idx="3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29-4438-88E6-9FE2878465B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4.2995367947355222E-2"/>
          <c:y val="0.38765643627938989"/>
          <c:w val="0.2714411626269112"/>
          <c:h val="0.455725421874807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Abaixo do Esperado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Planilha1!$A$14:$A$26</c:f>
              <c:strCache>
                <c:ptCount val="13"/>
                <c:pt idx="0">
                  <c:v>Consultas de enfermagem às mulheres maiores de 10 anos</c:v>
                </c:pt>
                <c:pt idx="1">
                  <c:v>Atendimento não médicos aos adolescentes</c:v>
                </c:pt>
                <c:pt idx="2">
                  <c:v>Consulta de enfermagem em Diabetes</c:v>
                </c:pt>
                <c:pt idx="3">
                  <c:v>Atendimento domiciliar por profissionais de nível superior (ESF)</c:v>
                </c:pt>
                <c:pt idx="4">
                  <c:v>Visita domiciliar por agentes comunitários de saúde (ACS)</c:v>
                </c:pt>
                <c:pt idx="5">
                  <c:v>Avaliação em pé diabético</c:v>
                </c:pt>
                <c:pt idx="6">
                  <c:v>Consulta de enfermagem em puericultura</c:v>
                </c:pt>
                <c:pt idx="7">
                  <c:v>Consulta médica em puericultura</c:v>
                </c:pt>
                <c:pt idx="8">
                  <c:v>Coleta de exames de citologia oncótica</c:v>
                </c:pt>
                <c:pt idx="9">
                  <c:v>Consulta de enfermagem em hipertensão arterial.</c:v>
                </c:pt>
                <c:pt idx="10">
                  <c:v>Atendimento domiciliar por profissionais do serviço social (ESF)</c:v>
                </c:pt>
                <c:pt idx="11">
                  <c:v>Consulta de enfermagem às crianças menores de cinco anos</c:v>
                </c:pt>
                <c:pt idx="12">
                  <c:v>Consultas farmacêuticas na atenção básica</c:v>
                </c:pt>
              </c:strCache>
            </c:strRef>
          </c:cat>
          <c:val>
            <c:numRef>
              <c:f>Planilha1!$B$14:$B$26</c:f>
              <c:numCache>
                <c:formatCode>General</c:formatCode>
                <c:ptCount val="13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7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9</c:v>
                </c:pt>
                <c:pt idx="11">
                  <c:v>10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82-4B7B-89A0-DBAE0D727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48"/>
        <c:axId val="266462536"/>
        <c:axId val="266464832"/>
      </c:barChart>
      <c:catAx>
        <c:axId val="266462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ysDot"/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4832"/>
        <c:crosses val="autoZero"/>
        <c:auto val="1"/>
        <c:lblAlgn val="l"/>
        <c:lblOffset val="100"/>
        <c:tickLblSkip val="1"/>
        <c:noMultiLvlLbl val="0"/>
      </c:catAx>
      <c:valAx>
        <c:axId val="266464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Abaixo do Esperado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Planilha1!$A$14:$A$26</c:f>
              <c:strCache>
                <c:ptCount val="13"/>
                <c:pt idx="0">
                  <c:v>Atendimento homem de 20 a 59 anos</c:v>
                </c:pt>
                <c:pt idx="1">
                  <c:v>Consultas de enfermagem às mulheres maiores de 10 anos</c:v>
                </c:pt>
                <c:pt idx="2">
                  <c:v>Atendimento não médicos aos adolescentes</c:v>
                </c:pt>
                <c:pt idx="3">
                  <c:v>Consulta de enfermagem em Diabetes</c:v>
                </c:pt>
                <c:pt idx="4">
                  <c:v>Consulta médica em Diabetes</c:v>
                </c:pt>
                <c:pt idx="5">
                  <c:v>Avaliação em pé diabético</c:v>
                </c:pt>
                <c:pt idx="6">
                  <c:v>Consulta de enfermagem em puericultura</c:v>
                </c:pt>
                <c:pt idx="7">
                  <c:v>Consulta de enfermagem às crianças menores de cinco anos</c:v>
                </c:pt>
                <c:pt idx="8">
                  <c:v>Atendimento domiciliar por profissionais de nível superior (ESF)</c:v>
                </c:pt>
                <c:pt idx="9">
                  <c:v>Atendimento domiciliar por profissionais de nível médio (ESF)</c:v>
                </c:pt>
                <c:pt idx="10">
                  <c:v>Visita domiciliar por agentes comunitários de saúde (ACS)</c:v>
                </c:pt>
                <c:pt idx="11">
                  <c:v>Coleta de exames de citologia oncótica</c:v>
                </c:pt>
                <c:pt idx="12">
                  <c:v>Consultas de puerpério </c:v>
                </c:pt>
              </c:strCache>
            </c:strRef>
          </c:cat>
          <c:val>
            <c:numRef>
              <c:f>Planilha1!$B$14:$B$26</c:f>
              <c:numCache>
                <c:formatCode>General</c:formatCode>
                <c:ptCount val="13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3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82-4B7B-89A0-DBAE0D727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48"/>
        <c:axId val="266462536"/>
        <c:axId val="266464832"/>
      </c:barChart>
      <c:catAx>
        <c:axId val="266462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ysDot"/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4832"/>
        <c:crosses val="autoZero"/>
        <c:auto val="1"/>
        <c:lblAlgn val="l"/>
        <c:lblOffset val="100"/>
        <c:tickLblSkip val="1"/>
        <c:noMultiLvlLbl val="0"/>
      </c:catAx>
      <c:valAx>
        <c:axId val="266464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Dentro do Esperado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Planilha1!$A$17:$A$26</c:f>
              <c:strCache>
                <c:ptCount val="10"/>
                <c:pt idx="0">
                  <c:v>Consultas médicas às gestantes</c:v>
                </c:pt>
                <c:pt idx="1">
                  <c:v>Atendimento não médicos aos adolescentes</c:v>
                </c:pt>
                <c:pt idx="2">
                  <c:v>Avaliação em pé diabético</c:v>
                </c:pt>
                <c:pt idx="3">
                  <c:v>Atendimento domiciliar por profissionais de nível médio (ESF)</c:v>
                </c:pt>
                <c:pt idx="4">
                  <c:v>Atendimento homem de 20 a 59 anos</c:v>
                </c:pt>
                <c:pt idx="5">
                  <c:v>Consultas de enfermagem às gestantes</c:v>
                </c:pt>
                <c:pt idx="6">
                  <c:v>Atendimento domiciliar por profissionais de nível superior (ESF)</c:v>
                </c:pt>
                <c:pt idx="7">
                  <c:v>Consulta médica aos adolescentes</c:v>
                </c:pt>
                <c:pt idx="8">
                  <c:v>Consulta médica às crianças menores de cinco anos</c:v>
                </c:pt>
                <c:pt idx="9">
                  <c:v>Visita domiciliar por agentes comunitários de saúde (ACS)</c:v>
                </c:pt>
              </c:strCache>
            </c:strRef>
          </c:cat>
          <c:val>
            <c:numRef>
              <c:f>Planilha1!$B$17:$B$26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82-4B7B-89A0-DBAE0D727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48"/>
        <c:axId val="266462536"/>
        <c:axId val="266464832"/>
      </c:barChart>
      <c:catAx>
        <c:axId val="266462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ysDot"/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4832"/>
        <c:crosses val="autoZero"/>
        <c:auto val="1"/>
        <c:lblAlgn val="l"/>
        <c:lblOffset val="100"/>
        <c:tickLblSkip val="1"/>
        <c:noMultiLvlLbl val="0"/>
      </c:catAx>
      <c:valAx>
        <c:axId val="266464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Acima do Esperado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Planilha1!$A$13:$A$26</c:f>
              <c:strCache>
                <c:ptCount val="14"/>
                <c:pt idx="0">
                  <c:v>Consultas de enfermagem às mulheres maiores de 10 anos</c:v>
                </c:pt>
                <c:pt idx="1">
                  <c:v>Consulta médica em puericultura</c:v>
                </c:pt>
                <c:pt idx="2">
                  <c:v>Consulta médica às crianças menores de cinco anos</c:v>
                </c:pt>
                <c:pt idx="3">
                  <c:v>Consultas de puerpério </c:v>
                </c:pt>
                <c:pt idx="4">
                  <c:v>Consulta de enfermagem em Diabetes</c:v>
                </c:pt>
                <c:pt idx="5">
                  <c:v>Atendimento homem de 20 a 59 anos</c:v>
                </c:pt>
                <c:pt idx="6">
                  <c:v>Consultas médicas às gestantes</c:v>
                </c:pt>
                <c:pt idx="7">
                  <c:v>Consulta médica aos adolescentes</c:v>
                </c:pt>
                <c:pt idx="8">
                  <c:v>Consultas de enfermagem às gestantes</c:v>
                </c:pt>
                <c:pt idx="9">
                  <c:v>Consulta médica em hipertensão arterial.</c:v>
                </c:pt>
                <c:pt idx="10">
                  <c:v>Consultas médicas às mulheres maiores de 10 anos</c:v>
                </c:pt>
                <c:pt idx="11">
                  <c:v>Consulta médica em Diabetes</c:v>
                </c:pt>
                <c:pt idx="12">
                  <c:v>Acompanhamento programa bolsa família (PBF)</c:v>
                </c:pt>
                <c:pt idx="13">
                  <c:v>Atendimento ao idoso</c:v>
                </c:pt>
              </c:strCache>
            </c:strRef>
          </c:cat>
          <c:val>
            <c:numRef>
              <c:f>Planilha1!$B$13:$B$26</c:f>
              <c:numCache>
                <c:formatCode>General</c:formatCode>
                <c:ptCount val="1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6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9</c:v>
                </c:pt>
                <c:pt idx="12">
                  <c:v>10</c:v>
                </c:pt>
                <c:pt idx="1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82-4B7B-89A0-DBAE0D727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48"/>
        <c:axId val="266462536"/>
        <c:axId val="266464832"/>
      </c:barChart>
      <c:catAx>
        <c:axId val="266462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prstDash val="sysDot"/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197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4832"/>
        <c:crosses val="autoZero"/>
        <c:auto val="1"/>
        <c:lblAlgn val="l"/>
        <c:lblOffset val="100"/>
        <c:tickLblSkip val="1"/>
        <c:noMultiLvlLbl val="0"/>
      </c:catAx>
      <c:valAx>
        <c:axId val="2664648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66462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AF891E-E818-40C5-8368-C3E17B3562D6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5BAA5F0-9DFE-488C-95CE-3AEE8424798E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o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3936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o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934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o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92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741EA7-5115-4A3F-9406-2DDBD4A93391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4A177E-D7DB-4726-AF1C-5571F0C65DC4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F277D8-A4B1-4467-9FF1-69EE907069E7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740199-15E3-4734-A68D-623E19EC7565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7" name="Espaço reservado para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8E6542-C062-49C3-8A82-1192EE09ECB8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4D94C3-672B-4435-BBB8-34F56CAA0CF1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BDB36F-BED2-4BB8-BFE1-9AB26CC4CCB8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7" name="Espaço reservado para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469831-1247-4D59-B911-8994D0865FD5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9" name="Espaço reservado para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48C2CA-9A29-4EFB-8680-4E84F390018B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5" name="Espaço reservado para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231D99-18DA-45C3-9816-051F1BBD184F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4" name="Espaço reservado para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00D4E8-51CA-492E-94A8-B4CECE785517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7" name="Espaço reservado para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t-BR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/>
              <a:t>Clique no ícone para adicionar uma imagem</a:t>
            </a:r>
            <a:endParaRPr lang="pt-BR" dirty="0"/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EDA88D-9610-4BF4-9A06-2052CF49471E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7" name="Espaço reservado para número do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dirty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dirty="0"/>
              <a:t>Clique para editar o texto Mestre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52DCF09-B88C-407B-9289-CAFBEBAE5E3E}" type="datetime1">
              <a:rPr lang="pt-BR" smtClean="0"/>
              <a:t>30/11/2018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pt-BR" dirty="0"/>
              <a:t>Adicionar um rodapé</a:t>
            </a:r>
          </a:p>
        </p:txBody>
      </p:sp>
      <p:sp>
        <p:nvSpPr>
          <p:cNvPr id="6" name="Espaço reservado para número do slide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09436"/>
            <a:ext cx="9144000" cy="2387600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/>
              <a:t>Dialogando o Monitoramento das Ações Programáticas e Estratégicas em Saúde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377893"/>
            <a:ext cx="9144000" cy="1655762"/>
          </a:xfrm>
        </p:spPr>
        <p:txBody>
          <a:bodyPr rtlCol="0"/>
          <a:lstStyle/>
          <a:p>
            <a:pPr rtl="0"/>
            <a:r>
              <a:rPr lang="pt-BR" dirty="0"/>
              <a:t>Coordenadoria da Rede de Atenção Básica</a:t>
            </a:r>
            <a:br>
              <a:rPr lang="pt-BR" dirty="0"/>
            </a:br>
            <a:r>
              <a:rPr lang="pt-BR" dirty="0"/>
              <a:t>SRAS – SESAU – PMCG</a:t>
            </a: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116633"/>
            <a:ext cx="771525" cy="785813"/>
          </a:xfrm>
          <a:prstGeom prst="rect">
            <a:avLst/>
          </a:prstGeom>
          <a:noFill/>
        </p:spPr>
      </p:pic>
      <p:pic>
        <p:nvPicPr>
          <p:cNvPr id="12" name="Imagem 11" descr="640x321xlogo_sus-718x360.png.pagespeed.ic.B49KrYh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76322" y="368961"/>
            <a:ext cx="1368150" cy="57766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73BBBE-E646-41C9-A1EE-4C264736CE66}"/>
              </a:ext>
            </a:extLst>
          </p:cNvPr>
          <p:cNvSpPr txBox="1"/>
          <p:nvPr/>
        </p:nvSpPr>
        <p:spPr>
          <a:xfrm>
            <a:off x="2057401" y="949361"/>
            <a:ext cx="576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latin typeface="Arial" pitchFamily="34" charset="0"/>
                <a:cs typeface="Arial" pitchFamily="34" charset="0"/>
              </a:rPr>
              <a:t>Indicadores Abaixo do Esperado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6A6AFBA-0483-4CC4-8AA8-6C0FFFBDBD6D}"/>
              </a:ext>
            </a:extLst>
          </p:cNvPr>
          <p:cNvGraphicFramePr/>
          <p:nvPr>
            <p:extLst/>
          </p:nvPr>
        </p:nvGraphicFramePr>
        <p:xfrm>
          <a:off x="1919536" y="1397000"/>
          <a:ext cx="8568952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7600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116633"/>
            <a:ext cx="771525" cy="785813"/>
          </a:xfrm>
          <a:prstGeom prst="rect">
            <a:avLst/>
          </a:prstGeom>
          <a:noFill/>
        </p:spPr>
      </p:pic>
      <p:pic>
        <p:nvPicPr>
          <p:cNvPr id="12" name="Imagem 11" descr="640x321xlogo_sus-718x360.png.pagespeed.ic.B49KrYh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76322" y="368961"/>
            <a:ext cx="1368150" cy="57766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73BBBE-E646-41C9-A1EE-4C264736CE66}"/>
              </a:ext>
            </a:extLst>
          </p:cNvPr>
          <p:cNvSpPr txBox="1"/>
          <p:nvPr/>
        </p:nvSpPr>
        <p:spPr>
          <a:xfrm>
            <a:off x="2057400" y="949361"/>
            <a:ext cx="5737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latin typeface="Arial" pitchFamily="34" charset="0"/>
                <a:cs typeface="Arial" pitchFamily="34" charset="0"/>
              </a:rPr>
              <a:t>Indicadores Dentro do Esperado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6A6AFBA-0483-4CC4-8AA8-6C0FFFBDBD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0363"/>
              </p:ext>
            </p:extLst>
          </p:nvPr>
        </p:nvGraphicFramePr>
        <p:xfrm>
          <a:off x="1919536" y="1397000"/>
          <a:ext cx="8568952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202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116633"/>
            <a:ext cx="771525" cy="785813"/>
          </a:xfrm>
          <a:prstGeom prst="rect">
            <a:avLst/>
          </a:prstGeom>
          <a:noFill/>
        </p:spPr>
      </p:pic>
      <p:pic>
        <p:nvPicPr>
          <p:cNvPr id="12" name="Imagem 11" descr="640x321xlogo_sus-718x360.png.pagespeed.ic.B49KrYh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76322" y="368961"/>
            <a:ext cx="1368150" cy="57766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73BBBE-E646-41C9-A1EE-4C264736CE66}"/>
              </a:ext>
            </a:extLst>
          </p:cNvPr>
          <p:cNvSpPr txBox="1"/>
          <p:nvPr/>
        </p:nvSpPr>
        <p:spPr>
          <a:xfrm>
            <a:off x="2057401" y="949361"/>
            <a:ext cx="6701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latin typeface="Arial" pitchFamily="34" charset="0"/>
                <a:cs typeface="Arial" pitchFamily="34" charset="0"/>
              </a:rPr>
              <a:t>Indicadores Muito Acima do Esperado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6A6AFBA-0483-4CC4-8AA8-6C0FFFBDBD6D}"/>
              </a:ext>
            </a:extLst>
          </p:cNvPr>
          <p:cNvGraphicFramePr/>
          <p:nvPr>
            <p:extLst/>
          </p:nvPr>
        </p:nvGraphicFramePr>
        <p:xfrm>
          <a:off x="1919536" y="1397000"/>
          <a:ext cx="8568952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9725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72143"/>
              </p:ext>
            </p:extLst>
          </p:nvPr>
        </p:nvGraphicFramePr>
        <p:xfrm>
          <a:off x="1891827" y="616767"/>
          <a:ext cx="8064896" cy="57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7668">
                <a:tc>
                  <a:txBody>
                    <a:bodyPr/>
                    <a:lstStyle/>
                    <a:p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2046187" y="194962"/>
            <a:ext cx="6276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INDICADOR MUITO ABAIXO DO ESPERADO (Vermelho)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046188" y="1282584"/>
            <a:ext cx="2903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ESTRATÉGIA  ADOTADA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7E40908-B2FD-440F-B44F-9389FFAD1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31669"/>
              </p:ext>
            </p:extLst>
          </p:nvPr>
        </p:nvGraphicFramePr>
        <p:xfrm>
          <a:off x="1891828" y="1729927"/>
          <a:ext cx="8219255" cy="1477400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174096">
                  <a:extLst>
                    <a:ext uri="{9D8B030D-6E8A-4147-A177-3AD203B41FA5}">
                      <a16:colId xmlns:a16="http://schemas.microsoft.com/office/drawing/2014/main" val="2333816073"/>
                    </a:ext>
                  </a:extLst>
                </a:gridCol>
                <a:gridCol w="1174096">
                  <a:extLst>
                    <a:ext uri="{9D8B030D-6E8A-4147-A177-3AD203B41FA5}">
                      <a16:colId xmlns:a16="http://schemas.microsoft.com/office/drawing/2014/main" val="1682356909"/>
                    </a:ext>
                  </a:extLst>
                </a:gridCol>
                <a:gridCol w="1174096">
                  <a:extLst>
                    <a:ext uri="{9D8B030D-6E8A-4147-A177-3AD203B41FA5}">
                      <a16:colId xmlns:a16="http://schemas.microsoft.com/office/drawing/2014/main" val="1794073877"/>
                    </a:ext>
                  </a:extLst>
                </a:gridCol>
                <a:gridCol w="1174096">
                  <a:extLst>
                    <a:ext uri="{9D8B030D-6E8A-4147-A177-3AD203B41FA5}">
                      <a16:colId xmlns:a16="http://schemas.microsoft.com/office/drawing/2014/main" val="3671501742"/>
                    </a:ext>
                  </a:extLst>
                </a:gridCol>
                <a:gridCol w="1568565">
                  <a:extLst>
                    <a:ext uri="{9D8B030D-6E8A-4147-A177-3AD203B41FA5}">
                      <a16:colId xmlns:a16="http://schemas.microsoft.com/office/drawing/2014/main" val="3586379043"/>
                    </a:ext>
                  </a:extLst>
                </a:gridCol>
                <a:gridCol w="779628">
                  <a:extLst>
                    <a:ext uri="{9D8B030D-6E8A-4147-A177-3AD203B41FA5}">
                      <a16:colId xmlns:a16="http://schemas.microsoft.com/office/drawing/2014/main" val="864096345"/>
                    </a:ext>
                  </a:extLst>
                </a:gridCol>
                <a:gridCol w="1174678">
                  <a:extLst>
                    <a:ext uri="{9D8B030D-6E8A-4147-A177-3AD203B41FA5}">
                      <a16:colId xmlns:a16="http://schemas.microsoft.com/office/drawing/2014/main" val="4169875325"/>
                    </a:ext>
                  </a:extLst>
                </a:gridCol>
              </a:tblGrid>
              <a:tr h="1064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panose="020B0606020202030204" pitchFamily="34" charset="0"/>
                        </a:rPr>
                        <a:t>Estratégias para alcançar o objetivo/meta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Atividades a serem desenvolvidas (Detalhamento da Ação)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Recursos necessários para o desenvolvimento das atividades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Resultados esperados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Responsáveis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Prazos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panose="020B0606020202030204" pitchFamily="34" charset="0"/>
                        </a:rPr>
                        <a:t>Mecanismos e indicadores para avaliar o alcance dos resultados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356484"/>
                  </a:ext>
                </a:extLst>
              </a:tr>
              <a:tr h="41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extLst>
                  <a:ext uri="{0D108BD9-81ED-4DB2-BD59-A6C34878D82A}">
                    <a16:rowId xmlns:a16="http://schemas.microsoft.com/office/drawing/2014/main" val="2582463118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3E7BE942-A7CE-41D5-B3FA-DAE43258EB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702187"/>
              </p:ext>
            </p:extLst>
          </p:nvPr>
        </p:nvGraphicFramePr>
        <p:xfrm>
          <a:off x="1891827" y="4159091"/>
          <a:ext cx="8280920" cy="577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7668">
                <a:tc>
                  <a:txBody>
                    <a:bodyPr/>
                    <a:lstStyle/>
                    <a:p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34ADD272-C5D8-4066-9A88-EC774440D5EC}"/>
              </a:ext>
            </a:extLst>
          </p:cNvPr>
          <p:cNvSpPr txBox="1"/>
          <p:nvPr/>
        </p:nvSpPr>
        <p:spPr>
          <a:xfrm>
            <a:off x="2107851" y="3742819"/>
            <a:ext cx="514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INDICADOR DENTRO DO ESPERADO (Verde)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A8A9F8D-42B8-486D-A210-54A46C6032D4}"/>
              </a:ext>
            </a:extLst>
          </p:cNvPr>
          <p:cNvSpPr txBox="1"/>
          <p:nvPr/>
        </p:nvSpPr>
        <p:spPr>
          <a:xfrm>
            <a:off x="2107852" y="4817798"/>
            <a:ext cx="2903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ESTRATÉGIA  ADOTADA</a:t>
            </a: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2B6E25F1-BCD2-48C8-836E-81652D328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753993"/>
              </p:ext>
            </p:extLst>
          </p:nvPr>
        </p:nvGraphicFramePr>
        <p:xfrm>
          <a:off x="1891827" y="5173275"/>
          <a:ext cx="8219255" cy="14774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1174096">
                  <a:extLst>
                    <a:ext uri="{9D8B030D-6E8A-4147-A177-3AD203B41FA5}">
                      <a16:colId xmlns:a16="http://schemas.microsoft.com/office/drawing/2014/main" val="2333816073"/>
                    </a:ext>
                  </a:extLst>
                </a:gridCol>
                <a:gridCol w="1174096">
                  <a:extLst>
                    <a:ext uri="{9D8B030D-6E8A-4147-A177-3AD203B41FA5}">
                      <a16:colId xmlns:a16="http://schemas.microsoft.com/office/drawing/2014/main" val="1682356909"/>
                    </a:ext>
                  </a:extLst>
                </a:gridCol>
                <a:gridCol w="1174096">
                  <a:extLst>
                    <a:ext uri="{9D8B030D-6E8A-4147-A177-3AD203B41FA5}">
                      <a16:colId xmlns:a16="http://schemas.microsoft.com/office/drawing/2014/main" val="1794073877"/>
                    </a:ext>
                  </a:extLst>
                </a:gridCol>
                <a:gridCol w="1174096">
                  <a:extLst>
                    <a:ext uri="{9D8B030D-6E8A-4147-A177-3AD203B41FA5}">
                      <a16:colId xmlns:a16="http://schemas.microsoft.com/office/drawing/2014/main" val="3671501742"/>
                    </a:ext>
                  </a:extLst>
                </a:gridCol>
                <a:gridCol w="1568565">
                  <a:extLst>
                    <a:ext uri="{9D8B030D-6E8A-4147-A177-3AD203B41FA5}">
                      <a16:colId xmlns:a16="http://schemas.microsoft.com/office/drawing/2014/main" val="3586379043"/>
                    </a:ext>
                  </a:extLst>
                </a:gridCol>
                <a:gridCol w="779628">
                  <a:extLst>
                    <a:ext uri="{9D8B030D-6E8A-4147-A177-3AD203B41FA5}">
                      <a16:colId xmlns:a16="http://schemas.microsoft.com/office/drawing/2014/main" val="864096345"/>
                    </a:ext>
                  </a:extLst>
                </a:gridCol>
                <a:gridCol w="1174678">
                  <a:extLst>
                    <a:ext uri="{9D8B030D-6E8A-4147-A177-3AD203B41FA5}">
                      <a16:colId xmlns:a16="http://schemas.microsoft.com/office/drawing/2014/main" val="4169875325"/>
                    </a:ext>
                  </a:extLst>
                </a:gridCol>
              </a:tblGrid>
              <a:tr h="10645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panose="020B0606020202030204" pitchFamily="34" charset="0"/>
                        </a:rPr>
                        <a:t>Estratégias para alcançar o objetivo/meta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Atividades a serem desenvolvidas (Detalhamento da Ação)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Recursos necessários para o desenvolvimento das atividades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Resultados esperados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Responsáveis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 Narrow" panose="020B0606020202030204" pitchFamily="34" charset="0"/>
                        </a:rPr>
                        <a:t>Prazos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 Narrow" panose="020B0606020202030204" pitchFamily="34" charset="0"/>
                        </a:rPr>
                        <a:t>Mecanismos e indicadores para avaliar o alcance dos resultados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extLst>
                  <a:ext uri="{0D108BD9-81ED-4DB2-BD59-A6C34878D82A}">
                    <a16:rowId xmlns:a16="http://schemas.microsoft.com/office/drawing/2014/main" val="730356484"/>
                  </a:ext>
                </a:extLst>
              </a:tr>
              <a:tr h="41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915" marR="62915" marT="0" marB="0" anchor="ctr"/>
                </a:tc>
                <a:extLst>
                  <a:ext uri="{0D108BD9-81ED-4DB2-BD59-A6C34878D82A}">
                    <a16:rowId xmlns:a16="http://schemas.microsoft.com/office/drawing/2014/main" val="258246311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EA1B72-FB38-4C60-877E-D6A67BC3E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Desafios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2B797C-0989-4CD0-BA51-F76320E41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100" y="1825625"/>
            <a:ext cx="9791700" cy="4667250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Reconceituação dos indicadores de saúde frente aos gerentes e membros das unidades, com foco no cuidado;</a:t>
            </a:r>
          </a:p>
          <a:p>
            <a:endParaRPr lang="pt-BR" dirty="0"/>
          </a:p>
          <a:p>
            <a:r>
              <a:rPr lang="pt-BR" dirty="0"/>
              <a:t>Avaliações verbais e escritas fundamentalmente positivas.</a:t>
            </a:r>
          </a:p>
          <a:p>
            <a:endParaRPr lang="pt-BR" dirty="0"/>
          </a:p>
          <a:p>
            <a:r>
              <a:rPr lang="pt-BR" dirty="0"/>
              <a:t>A delegação de uma tarefa clara ajudou na estruturação dos núcleos de saúde coletiva das unidades;</a:t>
            </a:r>
          </a:p>
          <a:p>
            <a:endParaRPr lang="pt-BR" dirty="0"/>
          </a:p>
          <a:p>
            <a:r>
              <a:rPr lang="pt-BR" dirty="0"/>
              <a:t>A utilização da Matriz de Intervenção AMAQ tornou-se ferramenta mais usual de planejamento, pactuação e execução das ações de saúde nas unidades</a:t>
            </a:r>
          </a:p>
          <a:p>
            <a:endParaRPr lang="pt-BR" dirty="0"/>
          </a:p>
          <a:p>
            <a:r>
              <a:rPr lang="pt-BR" dirty="0"/>
              <a:t>Os indicadores de primeiro e segundo quadrimestre apresentaram melhora menor que a esperada, porém expressiva em determinados pontos;</a:t>
            </a:r>
          </a:p>
          <a:p>
            <a:endParaRPr lang="pt-BR" dirty="0"/>
          </a:p>
          <a:p>
            <a:r>
              <a:rPr lang="pt-BR" dirty="0"/>
              <a:t>Os resultados sugerem necessidade de monitoramento mais frequente e sistemático dos indicadores, envolvendo os distritos, bem como apoio direto (e dialógico) às ações programáticas no território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6527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A03D80-150C-4382-B55B-BBA019A37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150" y="1436151"/>
            <a:ext cx="9029700" cy="1325563"/>
          </a:xfrm>
        </p:spPr>
        <p:txBody>
          <a:bodyPr>
            <a:normAutofit/>
          </a:bodyPr>
          <a:lstStyle/>
          <a:p>
            <a:pPr algn="ctr"/>
            <a:r>
              <a:rPr lang="pt-BR" sz="8000" dirty="0"/>
              <a:t>Obrigado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97D073-B9C4-4D04-86A3-862FB3642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3016252"/>
            <a:ext cx="9791700" cy="13255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dirty="0"/>
              <a:t>Coordenadoria da Rede de Atenção Básica</a:t>
            </a:r>
          </a:p>
          <a:p>
            <a:pPr marL="0" indent="0" algn="ctr">
              <a:buNone/>
            </a:pPr>
            <a:r>
              <a:rPr lang="pt-BR" dirty="0"/>
              <a:t>Secretaria Municipal de Saúde</a:t>
            </a:r>
          </a:p>
          <a:p>
            <a:pPr marL="0" indent="0" algn="ctr">
              <a:buNone/>
            </a:pPr>
            <a:r>
              <a:rPr lang="pt-BR" dirty="0"/>
              <a:t>Campo Grande – MS</a:t>
            </a:r>
          </a:p>
          <a:p>
            <a:pPr marL="0" indent="0" algn="ctr">
              <a:buNone/>
            </a:pPr>
            <a:endParaRPr lang="pt-BR" dirty="0"/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6FE01D3-E71B-497F-BAC1-2EB27A0E0804}"/>
              </a:ext>
            </a:extLst>
          </p:cNvPr>
          <p:cNvSpPr txBox="1">
            <a:spLocks/>
          </p:cNvSpPr>
          <p:nvPr/>
        </p:nvSpPr>
        <p:spPr>
          <a:xfrm>
            <a:off x="1200150" y="4850892"/>
            <a:ext cx="9791700" cy="13255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1800" dirty="0"/>
              <a:t>(67) 3314 3045 // 3314 3098</a:t>
            </a:r>
            <a:br>
              <a:rPr lang="pt-BR" sz="1800" dirty="0"/>
            </a:br>
            <a:r>
              <a:rPr lang="pt-BR" sz="1800" dirty="0"/>
              <a:t>crab.sesau@gmail.com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47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Problemática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1562100" y="1690688"/>
            <a:ext cx="9791700" cy="1603375"/>
          </a:xfrm>
        </p:spPr>
        <p:txBody>
          <a:bodyPr rtlCol="0">
            <a:normAutofit fontScale="77500" lnSpcReduction="20000"/>
          </a:bodyPr>
          <a:lstStyle/>
          <a:p>
            <a:r>
              <a:rPr lang="pt-BR" dirty="0"/>
              <a:t>Os indicadores da Programação Anual de Saúde distantes do cotidiano das unidades de produção;</a:t>
            </a:r>
          </a:p>
          <a:p>
            <a:endParaRPr lang="pt-BR" dirty="0"/>
          </a:p>
          <a:p>
            <a:r>
              <a:rPr lang="pt-BR" dirty="0"/>
              <a:t>Desconhecimento das ferramentas de planejamento do SUS e pactuações </a:t>
            </a:r>
            <a:r>
              <a:rPr lang="pt-BR" dirty="0" err="1"/>
              <a:t>Interfederativas</a:t>
            </a:r>
            <a:endParaRPr lang="pt-BR" dirty="0"/>
          </a:p>
        </p:txBody>
      </p:sp>
      <p:sp>
        <p:nvSpPr>
          <p:cNvPr id="4" name="Título 12">
            <a:extLst>
              <a:ext uri="{FF2B5EF4-FFF2-40B4-BE49-F238E27FC236}">
                <a16:creationId xmlns:a16="http://schemas.microsoft.com/office/drawing/2014/main" id="{76E528CD-1AE2-4564-AE57-ECC0EFDAF8FB}"/>
              </a:ext>
            </a:extLst>
          </p:cNvPr>
          <p:cNvSpPr txBox="1">
            <a:spLocks/>
          </p:cNvSpPr>
          <p:nvPr/>
        </p:nvSpPr>
        <p:spPr>
          <a:xfrm>
            <a:off x="2324100" y="3140942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Objetivo</a:t>
            </a:r>
          </a:p>
        </p:txBody>
      </p:sp>
      <p:sp>
        <p:nvSpPr>
          <p:cNvPr id="5" name="Espaço reservado para conteúdo 13">
            <a:extLst>
              <a:ext uri="{FF2B5EF4-FFF2-40B4-BE49-F238E27FC236}">
                <a16:creationId xmlns:a16="http://schemas.microsoft.com/office/drawing/2014/main" id="{87A13A78-5AEF-4D73-8601-CB0A665446D5}"/>
              </a:ext>
            </a:extLst>
          </p:cNvPr>
          <p:cNvSpPr txBox="1">
            <a:spLocks/>
          </p:cNvSpPr>
          <p:nvPr/>
        </p:nvSpPr>
        <p:spPr>
          <a:xfrm>
            <a:off x="1562100" y="4313384"/>
            <a:ext cx="9791700" cy="201814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/>
              <a:t>Reconceiturar</a:t>
            </a:r>
            <a:r>
              <a:rPr lang="pt-BR" dirty="0"/>
              <a:t> o uso de indicadores para produção de cuidado nas unidades de saúde;</a:t>
            </a:r>
          </a:p>
          <a:p>
            <a:endParaRPr lang="pt-BR" dirty="0"/>
          </a:p>
          <a:p>
            <a:r>
              <a:rPr lang="pt-BR" dirty="0"/>
              <a:t>Fomentar a cultura de monitoramento de indicadores na esfera local;</a:t>
            </a:r>
          </a:p>
          <a:p>
            <a:endParaRPr lang="pt-BR" dirty="0"/>
          </a:p>
          <a:p>
            <a:r>
              <a:rPr lang="pt-BR" dirty="0"/>
              <a:t>Melhoria dos indicadores municipais</a:t>
            </a:r>
          </a:p>
        </p:txBody>
      </p:sp>
    </p:spTree>
    <p:extLst>
      <p:ext uri="{BB962C8B-B14F-4D97-AF65-F5344CB8AC3E}">
        <p14:creationId xmlns:p14="http://schemas.microsoft.com/office/powerpoint/2010/main" val="236493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Metodologia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1562100" y="1690688"/>
            <a:ext cx="9791700" cy="4802187"/>
          </a:xfrm>
        </p:spPr>
        <p:txBody>
          <a:bodyPr rtlCol="0">
            <a:normAutofit lnSpcReduction="10000"/>
          </a:bodyPr>
          <a:lstStyle/>
          <a:p>
            <a:r>
              <a:rPr lang="pt-BR" dirty="0"/>
              <a:t>Foram realizadas ao todo 03 oficinas</a:t>
            </a:r>
          </a:p>
          <a:p>
            <a:pPr lvl="1"/>
            <a:r>
              <a:rPr lang="pt-BR" dirty="0"/>
              <a:t>Módulo Introdutório (04 turmas)</a:t>
            </a:r>
          </a:p>
          <a:p>
            <a:pPr lvl="1"/>
            <a:r>
              <a:rPr lang="pt-BR" dirty="0"/>
              <a:t>Monitoramento de 1º Quadrimestre (03 turmas)</a:t>
            </a:r>
          </a:p>
          <a:p>
            <a:pPr lvl="1"/>
            <a:r>
              <a:rPr lang="pt-BR" dirty="0"/>
              <a:t>Monitoramento de 2º Quadrimestre (03 turmas)</a:t>
            </a:r>
          </a:p>
          <a:p>
            <a:pPr marL="457200" lvl="1" indent="0">
              <a:buNone/>
            </a:pPr>
            <a:endParaRPr lang="pt-BR" dirty="0"/>
          </a:p>
          <a:p>
            <a:r>
              <a:rPr lang="pt-BR" dirty="0"/>
              <a:t>Participação das 66 Unidades Básicas de Saúde e Unidades Básicas de Saúde da Família, através de gerentes e membros do Núcleo de Saúde Coletiva da Unidade</a:t>
            </a:r>
          </a:p>
          <a:p>
            <a:endParaRPr lang="pt-BR" dirty="0"/>
          </a:p>
          <a:p>
            <a:r>
              <a:rPr lang="pt-BR" dirty="0"/>
              <a:t>Apoio direto dos distritos (Diretoria e Gerência Técnica de Programas)</a:t>
            </a:r>
          </a:p>
        </p:txBody>
      </p:sp>
    </p:spTree>
    <p:extLst>
      <p:ext uri="{BB962C8B-B14F-4D97-AF65-F5344CB8AC3E}">
        <p14:creationId xmlns:p14="http://schemas.microsoft.com/office/powerpoint/2010/main" val="385017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6A7B22-D34E-4FEE-BF73-2CB4A4BB9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Módulo Introdutório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8DBB93-EFD3-454F-916D-6200B4FD2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0764" y="2101850"/>
            <a:ext cx="4488872" cy="4451350"/>
          </a:xfrm>
        </p:spPr>
        <p:txBody>
          <a:bodyPr>
            <a:normAutofit lnSpcReduction="10000"/>
          </a:bodyPr>
          <a:lstStyle/>
          <a:p>
            <a:r>
              <a:rPr lang="pt-BR" dirty="0"/>
              <a:t>Contextualização dos indicadores de saúde com ferramentas de planejamento de governo e do SUS, bem como a prestação de contas inerentes as mesmas. </a:t>
            </a:r>
          </a:p>
          <a:p>
            <a:endParaRPr lang="pt-BR" dirty="0"/>
          </a:p>
          <a:p>
            <a:r>
              <a:rPr lang="pt-BR" dirty="0"/>
              <a:t>Conceituação da a avaliação dos serviços de saúde embasada na Matriz Conceitual do PROADESS – FIOCRUZ.</a:t>
            </a:r>
          </a:p>
          <a:p>
            <a:endParaRPr lang="pt-BR" dirty="0"/>
          </a:p>
          <a:p>
            <a:r>
              <a:rPr lang="pt-BR" dirty="0"/>
              <a:t>Avaliação crítica de 54 indicadores (relacionados à produção da unidade em saúde do idoso, da mulher, da criança, do adolescente, do homem, hipertensão, diabetes e visitas domiciliares)</a:t>
            </a:r>
          </a:p>
          <a:p>
            <a:pPr marL="457200" lvl="1" indent="0">
              <a:buNone/>
            </a:pPr>
            <a:r>
              <a:rPr lang="pt-BR" dirty="0"/>
              <a:t>a) O grupo considera esta Ação/Meta/Programação importante para a assistência?</a:t>
            </a:r>
          </a:p>
          <a:p>
            <a:pPr marL="457200" lvl="1" indent="0">
              <a:buNone/>
            </a:pPr>
            <a:r>
              <a:rPr lang="pt-BR" dirty="0"/>
              <a:t>b) Quais ações da minha unidade de saúde impactam no alcance dessas metas?</a:t>
            </a:r>
          </a:p>
          <a:p>
            <a:pPr marL="457200" lvl="1" indent="0">
              <a:buNone/>
            </a:pPr>
            <a:r>
              <a:rPr lang="pt-BR" dirty="0"/>
              <a:t>c) Como monitorar a efetividade das ações, a melhora na assistência e o alcance destas metas?</a:t>
            </a:r>
          </a:p>
        </p:txBody>
      </p:sp>
      <p:pic>
        <p:nvPicPr>
          <p:cNvPr id="4" name="Espaço Reservado para Conteúdo 5">
            <a:extLst>
              <a:ext uri="{FF2B5EF4-FFF2-40B4-BE49-F238E27FC236}">
                <a16:creationId xmlns:a16="http://schemas.microsoft.com/office/drawing/2014/main" id="{441B58F6-87E5-4661-9456-F5A7711B03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4"/>
          <a:stretch/>
        </p:blipFill>
        <p:spPr>
          <a:xfrm>
            <a:off x="6096000" y="242801"/>
            <a:ext cx="5514109" cy="6372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60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B337FA-E23E-4161-A267-0916BA80E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518" y="568036"/>
            <a:ext cx="3932237" cy="1600200"/>
          </a:xfrm>
        </p:spPr>
        <p:txBody>
          <a:bodyPr/>
          <a:lstStyle/>
          <a:p>
            <a:r>
              <a:rPr lang="pt-BR" dirty="0"/>
              <a:t>Módulo Introdutório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9A9752-C834-4A04-BC7A-1C3D3F64A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5518" y="2212686"/>
            <a:ext cx="3932237" cy="4645314"/>
          </a:xfrm>
        </p:spPr>
        <p:txBody>
          <a:bodyPr>
            <a:normAutofit/>
          </a:bodyPr>
          <a:lstStyle/>
          <a:p>
            <a:r>
              <a:rPr lang="pt-BR" sz="1800" dirty="0"/>
              <a:t>No terceiro momento, cada grupo apresentou sua produção, que foi dialogada entre participantes e apoiadores, oportunizando a oferta de ferramentas que potencializariam as ações propostas.</a:t>
            </a:r>
          </a:p>
          <a:p>
            <a:endParaRPr lang="pt-BR" sz="1800" dirty="0"/>
          </a:p>
          <a:p>
            <a:r>
              <a:rPr lang="pt-BR" sz="1800" dirty="0"/>
              <a:t>Encerramento</a:t>
            </a:r>
          </a:p>
          <a:p>
            <a:pPr lvl="1"/>
            <a:r>
              <a:rPr lang="pt-BR" sz="1600" dirty="0"/>
              <a:t>Pactuação de agenda de retorno</a:t>
            </a:r>
          </a:p>
          <a:p>
            <a:pPr lvl="1"/>
            <a:r>
              <a:rPr lang="pt-BR" sz="1600" dirty="0"/>
              <a:t>Construção de matrizes de intervenção AMAQ como atividade de dispersão.</a:t>
            </a:r>
          </a:p>
          <a:p>
            <a:pPr lvl="1"/>
            <a:r>
              <a:rPr lang="pt-BR" sz="1600" dirty="0"/>
              <a:t>Avaliação verbal e escrita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540D331-E1F1-4ADF-8B94-FEFDB24F9B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954" t="18571" b="24432"/>
          <a:stretch/>
        </p:blipFill>
        <p:spPr>
          <a:xfrm>
            <a:off x="4787755" y="996950"/>
            <a:ext cx="7404244" cy="478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81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1D2F2374-A537-4EEE-AE2D-73F331C3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Monitoramento 1º Quadrimestre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98DB318-B9DF-4437-99C9-9D7E594C6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Especial preocupação em não gerar uma relação de supervisão, exposição e culpabilização, mas sim de cooperação horizontal e apoio</a:t>
            </a:r>
          </a:p>
          <a:p>
            <a:endParaRPr lang="pt-BR" dirty="0"/>
          </a:p>
          <a:p>
            <a:r>
              <a:rPr lang="pt-BR" dirty="0"/>
              <a:t>Foi exposto o panorama municipal dos indicadores do quadrimestre</a:t>
            </a:r>
          </a:p>
          <a:p>
            <a:endParaRPr lang="pt-BR" dirty="0"/>
          </a:p>
          <a:p>
            <a:r>
              <a:rPr lang="pt-BR" dirty="0"/>
              <a:t>Apresentações dialogadas das matrizes de intervenção das unidades, com enfoque na troca de experiências.</a:t>
            </a:r>
          </a:p>
        </p:txBody>
      </p:sp>
    </p:spTree>
    <p:extLst>
      <p:ext uri="{BB962C8B-B14F-4D97-AF65-F5344CB8AC3E}">
        <p14:creationId xmlns:p14="http://schemas.microsoft.com/office/powerpoint/2010/main" val="132600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C24F35-E846-4F83-990C-6DB638C21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Monitoramento 2º Quadrimestre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CA42DA-E32F-4475-89E9-EA544D4E5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Otimização do número de indicadores (para 25 indicadores de produção)</a:t>
            </a:r>
          </a:p>
          <a:p>
            <a:endParaRPr lang="pt-BR" dirty="0"/>
          </a:p>
          <a:p>
            <a:r>
              <a:rPr lang="pt-BR" dirty="0"/>
              <a:t>Presença do gabinete (secretário e adjunta)</a:t>
            </a:r>
          </a:p>
          <a:p>
            <a:endParaRPr lang="pt-BR" dirty="0"/>
          </a:p>
          <a:p>
            <a:r>
              <a:rPr lang="pt-BR" dirty="0"/>
              <a:t>Otimização da planilha de monitoramento (por cores)</a:t>
            </a:r>
          </a:p>
          <a:p>
            <a:endParaRPr lang="pt-BR" dirty="0"/>
          </a:p>
          <a:p>
            <a:r>
              <a:rPr lang="pt-BR" dirty="0"/>
              <a:t>Apresentação de panorama distrital</a:t>
            </a:r>
          </a:p>
          <a:p>
            <a:endParaRPr lang="pt-BR" dirty="0"/>
          </a:p>
          <a:p>
            <a:r>
              <a:rPr lang="pt-BR" dirty="0"/>
              <a:t>Sorteio de unidades para apresentação dos indicadores locais e matrizes de intervenção.</a:t>
            </a:r>
          </a:p>
        </p:txBody>
      </p:sp>
    </p:spTree>
    <p:extLst>
      <p:ext uri="{BB962C8B-B14F-4D97-AF65-F5344CB8AC3E}">
        <p14:creationId xmlns:p14="http://schemas.microsoft.com/office/powerpoint/2010/main" val="233320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7F24865-6203-46DA-8479-EC8A30F83827}"/>
              </a:ext>
            </a:extLst>
          </p:cNvPr>
          <p:cNvGraphicFramePr/>
          <p:nvPr>
            <p:extLst/>
          </p:nvPr>
        </p:nvGraphicFramePr>
        <p:xfrm>
          <a:off x="1524001" y="1412776"/>
          <a:ext cx="9452181" cy="520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49" name="Imagem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1" y="116633"/>
            <a:ext cx="771525" cy="785813"/>
          </a:xfrm>
          <a:prstGeom prst="rect">
            <a:avLst/>
          </a:prstGeom>
          <a:noFill/>
        </p:spPr>
      </p:pic>
      <p:sp>
        <p:nvSpPr>
          <p:cNvPr id="10" name="CaixaDeTexto 9"/>
          <p:cNvSpPr txBox="1"/>
          <p:nvPr/>
        </p:nvSpPr>
        <p:spPr>
          <a:xfrm>
            <a:off x="2057400" y="949362"/>
            <a:ext cx="4231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latin typeface="Arial" pitchFamily="34" charset="0"/>
                <a:cs typeface="Arial" pitchFamily="34" charset="0"/>
              </a:rPr>
              <a:t>Visão Geral - Distrito</a:t>
            </a:r>
          </a:p>
        </p:txBody>
      </p:sp>
      <p:pic>
        <p:nvPicPr>
          <p:cNvPr id="8" name="Imagem 7" descr="640x321xlogo_sus-718x360.png.pagespeed.ic.B49KrYh_P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76322" y="368961"/>
            <a:ext cx="1368150" cy="577668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1CEA68A2-9BEC-4D10-BA60-05D7D0BF0D79}"/>
              </a:ext>
            </a:extLst>
          </p:cNvPr>
          <p:cNvSpPr txBox="1"/>
          <p:nvPr/>
        </p:nvSpPr>
        <p:spPr>
          <a:xfrm>
            <a:off x="2057401" y="1772817"/>
            <a:ext cx="35578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Unidades de Atenção Básica –  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/>
              <a:t>UBSs</a:t>
            </a:r>
            <a:r>
              <a:rPr lang="pt-BR" dirty="0"/>
              <a:t>: 02 (43 indicadores)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/>
              <a:t>UBSFs</a:t>
            </a:r>
            <a:r>
              <a:rPr lang="pt-BR" dirty="0"/>
              <a:t>: 11 (272 indicadores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Total: 315 indicadores avaliados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116633"/>
            <a:ext cx="771525" cy="785813"/>
          </a:xfrm>
          <a:prstGeom prst="rect">
            <a:avLst/>
          </a:prstGeom>
          <a:noFill/>
        </p:spPr>
      </p:pic>
      <p:pic>
        <p:nvPicPr>
          <p:cNvPr id="12" name="Imagem 11" descr="640x321xlogo_sus-718x360.png.pagespeed.ic.B49KrYh_P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76322" y="368961"/>
            <a:ext cx="1368150" cy="577668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73BBBE-E646-41C9-A1EE-4C264736CE66}"/>
              </a:ext>
            </a:extLst>
          </p:cNvPr>
          <p:cNvSpPr txBox="1"/>
          <p:nvPr/>
        </p:nvSpPr>
        <p:spPr>
          <a:xfrm>
            <a:off x="2057401" y="949361"/>
            <a:ext cx="6822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latin typeface="Arial" pitchFamily="34" charset="0"/>
                <a:cs typeface="Arial" pitchFamily="34" charset="0"/>
              </a:rPr>
              <a:t>Indicadores Muito Abaixo do Esperado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6A6AFBA-0483-4CC4-8AA8-6C0FFFBDBD6D}"/>
              </a:ext>
            </a:extLst>
          </p:cNvPr>
          <p:cNvGraphicFramePr/>
          <p:nvPr>
            <p:extLst/>
          </p:nvPr>
        </p:nvGraphicFramePr>
        <p:xfrm>
          <a:off x="1919536" y="1397000"/>
          <a:ext cx="8568952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delo de design de capitão das nuve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227_TF03460508" id="{8066847A-F5EB-43A6-9763-1FF8E8A49B43}" vid="{0EE1E088-4F1D-44EF-B1BC-0288C2BA06B3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D01B8-816B-49B7-8C81-03AB51D87C54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40262f94-9f35-4ac3-9a90-690165a166b7"/>
    <ds:schemaRef ds:uri="a4f35948-e619-41b3-aa29-22878b09cfd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Slides de design de capitão das nuvens</Template>
  <TotalTime>284</TotalTime>
  <Words>700</Words>
  <Application>Microsoft Office PowerPoint</Application>
  <PresentationFormat>Widescreen</PresentationFormat>
  <Paragraphs>114</Paragraphs>
  <Slides>15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Cambria</vt:lpstr>
      <vt:lpstr>Times New Roman</vt:lpstr>
      <vt:lpstr>Modelo de design de capitão das nuvens</vt:lpstr>
      <vt:lpstr>Dialogando o Monitoramento das Ações Programáticas e Estratégicas em Saúde</vt:lpstr>
      <vt:lpstr>Problemática</vt:lpstr>
      <vt:lpstr>Metodologia</vt:lpstr>
      <vt:lpstr>Módulo Introdutório</vt:lpstr>
      <vt:lpstr>Módulo Introdutório</vt:lpstr>
      <vt:lpstr>Monitoramento 1º Quadrimestre</vt:lpstr>
      <vt:lpstr>Monitoramento 2º Quadrimestre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Resultados e Desafios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Dialogando o Monitoramento das Ações Programáticas e Estratégicas em Saúde</dc:title>
  <dc:creator>Gabriel Valdes</dc:creator>
  <cp:lastModifiedBy>Gabriel Valdes</cp:lastModifiedBy>
  <cp:revision>11</cp:revision>
  <dcterms:created xsi:type="dcterms:W3CDTF">2018-11-29T13:24:40Z</dcterms:created>
  <dcterms:modified xsi:type="dcterms:W3CDTF">2018-11-30T16:34:30Z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