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5" r:id="rId3"/>
    <p:sldId id="259" r:id="rId4"/>
    <p:sldId id="258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36712"/>
            <a:ext cx="7772400" cy="2543596"/>
          </a:xfrm>
        </p:spPr>
        <p:txBody>
          <a:bodyPr anchor="b">
            <a:normAutofit/>
          </a:bodyPr>
          <a:lstStyle>
            <a:lvl1pPr>
              <a:defRPr sz="4400" baseline="0">
                <a:solidFill>
                  <a:srgbClr val="FFFFFF"/>
                </a:solidFill>
              </a:defRPr>
            </a:lvl1pPr>
          </a:lstStyle>
          <a:p>
            <a:r>
              <a:rPr lang="pt-BR" dirty="0" smtClean="0"/>
              <a:t>SEMINÁRIO PRO EPS SUS: </a:t>
            </a:r>
            <a:r>
              <a:rPr lang="pt-BR" b="1" dirty="0" smtClean="0">
                <a:latin typeface="Arial Narrow" panose="020B0606020202030204" pitchFamily="34" charset="0"/>
              </a:rPr>
              <a:t>: FORTALECENDO A EDUCAÇÃO PERMANENTE NO 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3568" y="3556001"/>
            <a:ext cx="7848872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Governo do Estado de Mato Grosso do Sul</a:t>
            </a:r>
          </a:p>
          <a:p>
            <a:r>
              <a:rPr lang="pt-BR" dirty="0" smtClean="0"/>
              <a:t>Secretaria de Estado de Saúde</a:t>
            </a:r>
          </a:p>
          <a:p>
            <a:r>
              <a:rPr lang="pt-BR" dirty="0" smtClean="0"/>
              <a:t>Superintendência Geral de Gestão de Pessoas e Educação em Saúde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pic>
        <p:nvPicPr>
          <p:cNvPr id="17" name="Imagem 1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77" b="34719"/>
          <a:stretch/>
        </p:blipFill>
        <p:spPr>
          <a:xfrm>
            <a:off x="201839" y="5511933"/>
            <a:ext cx="1921889" cy="1323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2051720" y="338328"/>
            <a:ext cx="6635080" cy="125272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SEMINÁRIO PRO EPS SUS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SEMINÁRIO PRO EPS SUS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675466"/>
            <a:ext cx="8593961" cy="3993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7" b="63258" l="1899" r="77848">
                        <a14:foregroundMark x1="17089" y1="19129" x2="17089" y2="19129"/>
                        <a14:foregroundMark x1="28481" y1="10985" x2="28481" y2="10985"/>
                        <a14:foregroundMark x1="14241" y1="19697" x2="14241" y2="19697"/>
                        <a14:foregroundMark x1="15506" y1="37689" x2="15506" y2="37689"/>
                        <a14:foregroundMark x1="28481" y1="47917" x2="28481" y2="47917"/>
                        <a14:foregroundMark x1="39557" y1="41098" x2="39557" y2="41098"/>
                        <a14:foregroundMark x1="43513" y1="28030" x2="43513" y2="28030"/>
                        <a14:foregroundMark x1="39873" y1="16856" x2="39873" y2="16856"/>
                        <a14:backgroundMark x1="64873" y1="26705" x2="64873" y2="26705"/>
                        <a14:backgroundMark x1="2532" y1="45455" x2="2532" y2="4545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2616" b="35000"/>
          <a:stretch/>
        </p:blipFill>
        <p:spPr>
          <a:xfrm>
            <a:off x="611559" y="401883"/>
            <a:ext cx="1820527" cy="12775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 baseline="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b="1" kern="1200">
          <a:solidFill>
            <a:srgbClr val="C00000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8062664" cy="254359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SEMINÁRIO PRO EPS SUS:</a:t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Fortalecendo a Educação Permanente no Mato Grosso do Sul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Governo do Estado de Mato Grosso do Sul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Secretaria de Estado de Saúde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Superintendência Geral de Gestão do Trabalho e  Educação na Saúde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9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r>
              <a:rPr lang="pt-BR" sz="4000" dirty="0" smtClean="0">
                <a:solidFill>
                  <a:schemeClr val="tx1"/>
                </a:solidFill>
              </a:rPr>
              <a:t>REDE DE CUIDADOS À PESSOA COM DEFICIÊNCIA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13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2780928"/>
            <a:ext cx="8593961" cy="3888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solidFill>
                  <a:srgbClr val="C00000"/>
                </a:solidFill>
              </a:rPr>
              <a:t>EIXO </a:t>
            </a:r>
            <a:r>
              <a:rPr lang="pt-BR" dirty="0" smtClean="0">
                <a:solidFill>
                  <a:srgbClr val="C00000"/>
                </a:solidFill>
              </a:rPr>
              <a:t>1 - </a:t>
            </a:r>
            <a:r>
              <a:rPr lang="pt-BR" sz="2000" dirty="0" smtClean="0">
                <a:solidFill>
                  <a:srgbClr val="C00000"/>
                </a:solidFill>
              </a:rPr>
              <a:t>FLUXO </a:t>
            </a:r>
            <a:r>
              <a:rPr lang="pt-BR" sz="2000" dirty="0">
                <a:solidFill>
                  <a:srgbClr val="C00000"/>
                </a:solidFill>
              </a:rPr>
              <a:t>NO ENCAMINHAMENTO DOS USUÁRIOS AOS PONTOS DE ATENÇÃO</a:t>
            </a:r>
          </a:p>
          <a:p>
            <a:pPr lvl="1" algn="just"/>
            <a:r>
              <a:rPr lang="pt-BR" sz="2000" dirty="0" smtClean="0"/>
              <a:t>Identificar e conhecer os componentes da Rede de Cuidados às Pessoas com Deficiência, seus pontos de atenção e fluxos;</a:t>
            </a:r>
          </a:p>
          <a:p>
            <a:pPr lvl="1" algn="just"/>
            <a:r>
              <a:rPr lang="pt-BR" sz="2000" dirty="0" smtClean="0"/>
              <a:t>Aprimorar a articulação e integração dos pontos de atenção -Rede (atenção básica, especializada e atenção hospitalar;</a:t>
            </a:r>
          </a:p>
          <a:p>
            <a:pPr lvl="1" algn="just"/>
            <a:r>
              <a:rPr lang="pt-BR" sz="2000" dirty="0" smtClean="0"/>
              <a:t>Estabelecer fluxos de referência e contra referência entre os diversos pontos da rede;</a:t>
            </a:r>
          </a:p>
          <a:p>
            <a:pPr lvl="1" algn="just"/>
            <a:r>
              <a:rPr lang="pt-BR" sz="2000" dirty="0" smtClean="0"/>
              <a:t>Sensibilizar os trabalhadores para acolhimento dos usuários com deficiência em todos os pontos de atenção da Rede (ESF, UPA, CEO, CEM, </a:t>
            </a:r>
            <a:r>
              <a:rPr lang="pt-BR" sz="2000" dirty="0" err="1" smtClean="0"/>
              <a:t>etc</a:t>
            </a:r>
            <a:r>
              <a:rPr lang="pt-BR" sz="2000" dirty="0" smtClean="0"/>
              <a:t>);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SEMINÁRIO PRO EPS SUS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57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C00000"/>
                </a:solidFill>
              </a:rPr>
              <a:t>EIXO 2 - </a:t>
            </a:r>
            <a:r>
              <a:rPr lang="pt-BR" dirty="0">
                <a:solidFill>
                  <a:srgbClr val="C00000"/>
                </a:solidFill>
              </a:rPr>
              <a:t>ATENÇÃO E CUIDADOS EM </a:t>
            </a:r>
            <a:r>
              <a:rPr lang="pt-BR" dirty="0" smtClean="0">
                <a:solidFill>
                  <a:srgbClr val="C00000"/>
                </a:solidFill>
              </a:rPr>
              <a:t>SAÚDE</a:t>
            </a:r>
          </a:p>
          <a:p>
            <a:pPr lvl="1" algn="just"/>
            <a:r>
              <a:rPr lang="pt-BR" dirty="0" smtClean="0"/>
              <a:t>Qualificar os cuidados no manejo com as pessoas com deficiência;</a:t>
            </a:r>
          </a:p>
          <a:p>
            <a:pPr lvl="1" algn="just"/>
            <a:r>
              <a:rPr lang="pt-BR" dirty="0" smtClean="0"/>
              <a:t>Implementar ações de comunicação com deficientes auditivos e visuais;</a:t>
            </a:r>
          </a:p>
          <a:p>
            <a:pPr lvl="1" algn="just"/>
            <a:r>
              <a:rPr lang="pt-BR" dirty="0" smtClean="0"/>
              <a:t>Implementar o diagnóstico precoce através das triagens;</a:t>
            </a:r>
          </a:p>
          <a:p>
            <a:pPr lvl="1" algn="just"/>
            <a:r>
              <a:rPr lang="pt-BR" dirty="0" smtClean="0"/>
              <a:t>Promover ações de conhecimento do  autocuidado para profissionais, servidores e cuidadores;</a:t>
            </a:r>
          </a:p>
          <a:p>
            <a:pPr lvl="1" algn="just"/>
            <a:r>
              <a:rPr lang="pt-BR" dirty="0" smtClean="0"/>
              <a:t>Viabilizar encontros intersetoriais com o objetivo de promover a inclusão das pessoas com deficiência;</a:t>
            </a:r>
          </a:p>
          <a:p>
            <a:r>
              <a:rPr lang="pt-BR" b="0" dirty="0" smtClean="0">
                <a:latin typeface="+mj-lt"/>
              </a:rPr>
              <a:t>     </a:t>
            </a:r>
            <a:r>
              <a:rPr lang="pt-BR" b="0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pt-BR" b="0" dirty="0" smtClean="0">
                <a:solidFill>
                  <a:schemeClr val="tx1"/>
                </a:solidFill>
              </a:rPr>
              <a:t>otencializar o uso de tecnologias leves de trabalho (acolhimento);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SEMINÁRIO PRO EPS SUS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21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0" dirty="0" smtClean="0">
                <a:solidFill>
                  <a:schemeClr val="tx1"/>
                </a:solidFill>
              </a:rPr>
              <a:t>Sensibilizar as equipes para a utilização das publicações do Ministério da Saúde(diretrizes);</a:t>
            </a:r>
          </a:p>
          <a:p>
            <a:r>
              <a:rPr lang="pt-BR" b="0" dirty="0" smtClean="0">
                <a:solidFill>
                  <a:schemeClr val="tx1"/>
                </a:solidFill>
              </a:rPr>
              <a:t>Promover a integração entre vigilância em saúde e atenção em saúde, criando indicadores de saúde para as pessoas com deficiência;</a:t>
            </a:r>
          </a:p>
          <a:p>
            <a:r>
              <a:rPr lang="pt-BR" b="0" dirty="0" smtClean="0">
                <a:solidFill>
                  <a:schemeClr val="tx1"/>
                </a:solidFill>
              </a:rPr>
              <a:t>Implantar a estratificação de risco para pessoas com deficiência;</a:t>
            </a:r>
          </a:p>
          <a:p>
            <a:r>
              <a:rPr lang="pt-BR" b="0" dirty="0" smtClean="0">
                <a:solidFill>
                  <a:schemeClr val="tx1"/>
                </a:solidFill>
              </a:rPr>
              <a:t>Reconhecer o território através de dados da vigilância em saúde para o planejamento de estratégias de educação em saúde e educação permanente baseados em dados epidemiológico; </a:t>
            </a:r>
          </a:p>
          <a:p>
            <a:r>
              <a:rPr lang="pt-BR" b="0" dirty="0" smtClean="0">
                <a:solidFill>
                  <a:schemeClr val="tx1"/>
                </a:solidFill>
              </a:rPr>
              <a:t>Promover o envolvimento da família na prevenção das deficiências.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058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rgbClr val="C00000"/>
                </a:solidFill>
              </a:rPr>
              <a:t>EIXO </a:t>
            </a:r>
            <a:r>
              <a:rPr lang="pt-BR" dirty="0" smtClean="0">
                <a:solidFill>
                  <a:srgbClr val="C00000"/>
                </a:solidFill>
              </a:rPr>
              <a:t>3 - </a:t>
            </a:r>
            <a:r>
              <a:rPr lang="pt-BR" dirty="0">
                <a:solidFill>
                  <a:srgbClr val="C00000"/>
                </a:solidFill>
              </a:rPr>
              <a:t>VIGILÂNCIA NA REDE DE </a:t>
            </a:r>
            <a:r>
              <a:rPr lang="pt-BR" dirty="0" smtClean="0">
                <a:solidFill>
                  <a:srgbClr val="C00000"/>
                </a:solidFill>
              </a:rPr>
              <a:t>SAÚDE DA PESSOA COM DEFICIÊNCIA</a:t>
            </a:r>
          </a:p>
          <a:p>
            <a:pPr lvl="1" algn="just"/>
            <a:r>
              <a:rPr lang="pt-BR" dirty="0" smtClean="0"/>
              <a:t>Melhorar o diagnóstico precoce das deficiências;</a:t>
            </a:r>
          </a:p>
          <a:p>
            <a:pPr lvl="1" algn="just"/>
            <a:r>
              <a:rPr lang="pt-BR" dirty="0" smtClean="0"/>
              <a:t>Implantar a estratificação de risco das deficiências;</a:t>
            </a:r>
          </a:p>
          <a:p>
            <a:pPr lvl="1" algn="just"/>
            <a:r>
              <a:rPr lang="pt-BR" dirty="0" smtClean="0"/>
              <a:t>Reconhecer o território através de dados da vigilância em saúde para o planejamento de estratégias de educação em saúde e educação permanente.</a:t>
            </a:r>
          </a:p>
          <a:p>
            <a:pPr lvl="1" algn="just"/>
            <a:r>
              <a:rPr lang="pt-BR" dirty="0" smtClean="0"/>
              <a:t>Incentivar a elaboração de projetos de acessibilidade juntos </a:t>
            </a:r>
            <a:r>
              <a:rPr lang="pt-BR" smtClean="0"/>
              <a:t>aos  municípios;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SEMINÁRIO PRO EPS SUS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409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>
                <a:solidFill>
                  <a:srgbClr val="C00000"/>
                </a:solidFill>
              </a:rPr>
              <a:t>EIXO 4-  PRÁTICAS DE EDUCAÇÃO EM SAÚDE </a:t>
            </a:r>
            <a:endParaRPr lang="pt-BR" dirty="0" smtClean="0">
              <a:solidFill>
                <a:srgbClr val="C00000"/>
              </a:solidFill>
            </a:endParaRPr>
          </a:p>
          <a:p>
            <a:pPr lvl="1" algn="just"/>
            <a:r>
              <a:rPr lang="pt-BR" dirty="0" smtClean="0"/>
              <a:t>Capacitar profissionais para utilizar ferramentas de gerenciamento de cuidado compartilhado (Projeto Terapêutico Singular(PTS), </a:t>
            </a:r>
            <a:r>
              <a:rPr lang="pt-BR" dirty="0" err="1" smtClean="0"/>
              <a:t>genograma</a:t>
            </a:r>
            <a:r>
              <a:rPr lang="pt-BR" dirty="0" smtClean="0"/>
              <a:t>, </a:t>
            </a:r>
            <a:r>
              <a:rPr lang="pt-BR" dirty="0" err="1" smtClean="0"/>
              <a:t>ecomapa</a:t>
            </a:r>
            <a:r>
              <a:rPr lang="pt-BR" dirty="0" smtClean="0"/>
              <a:t>, </a:t>
            </a:r>
            <a:r>
              <a:rPr lang="pt-BR" dirty="0" err="1" smtClean="0"/>
              <a:t>etc</a:t>
            </a:r>
            <a:r>
              <a:rPr lang="pt-BR" dirty="0" smtClean="0"/>
              <a:t>);</a:t>
            </a:r>
          </a:p>
          <a:p>
            <a:pPr lvl="1" algn="just"/>
            <a:r>
              <a:rPr lang="pt-BR" dirty="0" smtClean="0"/>
              <a:t>Capacitar da equipe multiprofissional dos componentes da Rede ( AB, AE, AH e UE) sobre o manejo do autismo e outras doenças/síndromes;</a:t>
            </a:r>
          </a:p>
          <a:p>
            <a:pPr lvl="1" algn="just"/>
            <a:r>
              <a:rPr lang="pt-BR" dirty="0" smtClean="0"/>
              <a:t>Ofertar e sensibilizar os  profissionais</a:t>
            </a:r>
            <a:r>
              <a:rPr lang="pt-BR" dirty="0"/>
              <a:t>  </a:t>
            </a:r>
            <a:r>
              <a:rPr lang="pt-BR" dirty="0" smtClean="0"/>
              <a:t>para a importância do conhecimento da linguagem de sinais( libras);</a:t>
            </a:r>
          </a:p>
          <a:p>
            <a:pPr lvl="1" algn="just"/>
            <a:r>
              <a:rPr lang="pt-BR" dirty="0" smtClean="0"/>
              <a:t>Implantar e implementar a linha de cuidado as pessoas Ostomizadas;</a:t>
            </a:r>
          </a:p>
          <a:p>
            <a:pPr lvl="1" algn="just"/>
            <a:endParaRPr lang="pt-BR" dirty="0" smtClean="0"/>
          </a:p>
          <a:p>
            <a:pPr lvl="1" algn="just"/>
            <a:endParaRPr lang="pt-BR" dirty="0" smtClean="0"/>
          </a:p>
          <a:p>
            <a:pPr lvl="1" algn="just"/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PRO EPS SUS</a:t>
            </a:r>
          </a:p>
        </p:txBody>
      </p:sp>
    </p:spTree>
    <p:extLst>
      <p:ext uri="{BB962C8B-B14F-4D97-AF65-F5344CB8AC3E}">
        <p14:creationId xmlns:p14="http://schemas.microsoft.com/office/powerpoint/2010/main" val="18456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dirty="0" smtClean="0">
                <a:solidFill>
                  <a:schemeClr val="tx1"/>
                </a:solidFill>
              </a:rPr>
              <a:t>Realizar ações de educação em saúde para os familiares e grupos de apoio a pessoa com deficiência;</a:t>
            </a:r>
            <a:endParaRPr lang="pt-BR" b="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417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tx1"/>
                </a:solidFill>
              </a:rPr>
              <a:t>Contatos</a:t>
            </a:r>
          </a:p>
          <a:p>
            <a:pPr algn="ctr"/>
            <a:r>
              <a:rPr lang="pt-BR" sz="2800" dirty="0" smtClean="0">
                <a:solidFill>
                  <a:schemeClr val="tx1"/>
                </a:solidFill>
              </a:rPr>
              <a:t>Sandra Sonda Vieira</a:t>
            </a:r>
          </a:p>
          <a:p>
            <a:pPr algn="ctr"/>
            <a:r>
              <a:rPr lang="pt-BR" sz="2800" dirty="0" smtClean="0">
                <a:solidFill>
                  <a:schemeClr val="tx1"/>
                </a:solidFill>
              </a:rPr>
              <a:t>Juliana Medeiros</a:t>
            </a:r>
          </a:p>
          <a:p>
            <a:pPr algn="ctr"/>
            <a:r>
              <a:rPr lang="pt-BR" sz="2800" dirty="0" smtClean="0">
                <a:solidFill>
                  <a:schemeClr val="tx1"/>
                </a:solidFill>
              </a:rPr>
              <a:t>Telefone: 3318-1688</a:t>
            </a:r>
          </a:p>
          <a:p>
            <a:pPr algn="ctr"/>
            <a:r>
              <a:rPr lang="pt-BR" sz="2800" dirty="0" smtClean="0">
                <a:solidFill>
                  <a:schemeClr val="tx1"/>
                </a:solidFill>
              </a:rPr>
              <a:t>sdeficiente@saude.ms.gov.br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522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342</TotalTime>
  <Words>476</Words>
  <Application>Microsoft Office PowerPoint</Application>
  <PresentationFormat>Apresentação na tela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Forma de Onda</vt:lpstr>
      <vt:lpstr>SEMINÁRIO PRO EPS SUS: Fortalecendo a Educação Permanente no Mato Grosso do Sul</vt:lpstr>
      <vt:lpstr>Apresentação do PowerPoint</vt:lpstr>
      <vt:lpstr>SEMINÁRIO PRO EPS SUS</vt:lpstr>
      <vt:lpstr>SEMINÁRIO PRO EPS SUS</vt:lpstr>
      <vt:lpstr>Apresentação do PowerPoint</vt:lpstr>
      <vt:lpstr>SEMINÁRIO PRO EPS SUS</vt:lpstr>
      <vt:lpstr>SEMINÁRIO PRO EPS SUS</vt:lpstr>
      <vt:lpstr>Apresentação do PowerPoint</vt:lpstr>
      <vt:lpstr>Apresentação do PowerPoint</vt:lpstr>
    </vt:vector>
  </TitlesOfParts>
  <Company>SEFAZ-MS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Marcia Naomi Santos Higashij</dc:creator>
  <cp:lastModifiedBy>Micro</cp:lastModifiedBy>
  <cp:revision>32</cp:revision>
  <dcterms:created xsi:type="dcterms:W3CDTF">2018-11-23T10:29:44Z</dcterms:created>
  <dcterms:modified xsi:type="dcterms:W3CDTF">2018-11-25T07:55:02Z</dcterms:modified>
</cp:coreProperties>
</file>