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496" r:id="rId3"/>
    <p:sldId id="497" r:id="rId4"/>
    <p:sldId id="498" r:id="rId5"/>
    <p:sldId id="499" r:id="rId6"/>
    <p:sldId id="500" r:id="rId7"/>
    <p:sldId id="501" r:id="rId8"/>
    <p:sldId id="502" r:id="rId9"/>
    <p:sldId id="503" r:id="rId10"/>
    <p:sldId id="504" r:id="rId11"/>
    <p:sldId id="505" r:id="rId12"/>
    <p:sldId id="506" r:id="rId13"/>
    <p:sldId id="507" r:id="rId14"/>
    <p:sldId id="508" r:id="rId15"/>
    <p:sldId id="509" r:id="rId16"/>
    <p:sldId id="510" r:id="rId17"/>
    <p:sldId id="511" r:id="rId18"/>
    <p:sldId id="512" r:id="rId19"/>
    <p:sldId id="513" r:id="rId20"/>
    <p:sldId id="514" r:id="rId21"/>
    <p:sldId id="515" r:id="rId22"/>
    <p:sldId id="516" r:id="rId23"/>
    <p:sldId id="517" r:id="rId24"/>
    <p:sldId id="518" r:id="rId25"/>
    <p:sldId id="519" r:id="rId26"/>
    <p:sldId id="520" r:id="rId27"/>
    <p:sldId id="521" r:id="rId28"/>
    <p:sldId id="377" r:id="rId29"/>
  </p:sldIdLst>
  <p:sldSz cx="12192000" cy="6858000"/>
  <p:notesSz cx="6797675" cy="9926638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CC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4" autoAdjust="0"/>
    <p:restoredTop sz="99097" autoAdjust="0"/>
  </p:normalViewPr>
  <p:slideViewPr>
    <p:cSldViewPr snapToGrid="0">
      <p:cViewPr>
        <p:scale>
          <a:sx n="60" d="100"/>
          <a:sy n="60" d="100"/>
        </p:scale>
        <p:origin x="-1692" y="-7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52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9.2133470203527908E-3"/>
          <c:w val="0.99454453453805636"/>
          <c:h val="0.88362551250754173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c:spPr>
          <c:invertIfNegative val="0"/>
          <c:dPt>
            <c:idx val="4"/>
            <c:invertIfNegative val="0"/>
            <c:bubble3D val="0"/>
            <c:spPr>
              <a:solidFill>
                <a:srgbClr val="83992A">
                  <a:lumMod val="75000"/>
                </a:srgbClr>
              </a:soli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0AD-4024-B739-D2FB9B121DE3}"/>
              </c:ext>
            </c:extLst>
          </c:dPt>
          <c:dPt>
            <c:idx val="2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BDD-4B6C-836B-F117681BE734}"/>
              </c:ext>
            </c:extLst>
          </c:dPt>
          <c:dPt>
            <c:idx val="23"/>
            <c:invertIfNegative val="0"/>
            <c:bubble3D val="0"/>
            <c:spPr>
              <a:solidFill>
                <a:srgbClr val="83992A"/>
              </a:soli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BDD-4B6C-836B-F117681BE734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5DB-4A96-8AA5-A6306C16256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55958605980018927"/>
                  <c:y val="0.1805242902276856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55,5%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0AD-4024-B739-D2FB9B121DE3}"/>
                </c:ext>
              </c:extLst>
            </c:dLbl>
            <c:dLbl>
              <c:idx val="2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DB-4A96-8AA5-A6306C1625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autoavaliacao_brasil_UFs!$B$10:$B$37</c:f>
              <c:strCache>
                <c:ptCount val="28"/>
                <c:pt idx="0">
                  <c:v>RN</c:v>
                </c:pt>
                <c:pt idx="1">
                  <c:v>PB</c:v>
                </c:pt>
                <c:pt idx="2">
                  <c:v>PE</c:v>
                </c:pt>
                <c:pt idx="3">
                  <c:v>AL</c:v>
                </c:pt>
                <c:pt idx="4">
                  <c:v>BA</c:v>
                </c:pt>
                <c:pt idx="5">
                  <c:v>SC</c:v>
                </c:pt>
                <c:pt idx="6">
                  <c:v>MG</c:v>
                </c:pt>
                <c:pt idx="7">
                  <c:v>CE</c:v>
                </c:pt>
                <c:pt idx="8">
                  <c:v>MT</c:v>
                </c:pt>
                <c:pt idx="9">
                  <c:v>MA</c:v>
                </c:pt>
                <c:pt idx="10">
                  <c:v>PI</c:v>
                </c:pt>
                <c:pt idx="11">
                  <c:v>SE</c:v>
                </c:pt>
                <c:pt idx="12">
                  <c:v>ES</c:v>
                </c:pt>
                <c:pt idx="13">
                  <c:v>SP</c:v>
                </c:pt>
                <c:pt idx="14">
                  <c:v>RJ</c:v>
                </c:pt>
                <c:pt idx="15">
                  <c:v>AP</c:v>
                </c:pt>
                <c:pt idx="16">
                  <c:v>AC</c:v>
                </c:pt>
                <c:pt idx="17">
                  <c:v>TO</c:v>
                </c:pt>
                <c:pt idx="18">
                  <c:v>RS</c:v>
                </c:pt>
                <c:pt idx="19">
                  <c:v>AM</c:v>
                </c:pt>
                <c:pt idx="20">
                  <c:v>MS</c:v>
                </c:pt>
                <c:pt idx="21">
                  <c:v>PA</c:v>
                </c:pt>
                <c:pt idx="22">
                  <c:v>GO</c:v>
                </c:pt>
                <c:pt idx="23">
                  <c:v>PR</c:v>
                </c:pt>
                <c:pt idx="24">
                  <c:v>RO</c:v>
                </c:pt>
                <c:pt idx="25">
                  <c:v>RR</c:v>
                </c:pt>
                <c:pt idx="26">
                  <c:v>DF</c:v>
                </c:pt>
                <c:pt idx="27">
                  <c:v>Brasil</c:v>
                </c:pt>
              </c:strCache>
            </c:strRef>
          </c:cat>
          <c:val>
            <c:numRef>
              <c:f>autoavaliacao_brasil_UFs!$E$10:$E$37</c:f>
              <c:numCache>
                <c:formatCode>0.0%</c:formatCode>
                <c:ptCount val="28"/>
                <c:pt idx="0">
                  <c:v>0.85853658536585364</c:v>
                </c:pt>
                <c:pt idx="1">
                  <c:v>0.79220779220779225</c:v>
                </c:pt>
                <c:pt idx="2">
                  <c:v>0.79125059438896816</c:v>
                </c:pt>
                <c:pt idx="3">
                  <c:v>0.78491965389369589</c:v>
                </c:pt>
                <c:pt idx="4">
                  <c:v>0.77128335451080055</c:v>
                </c:pt>
                <c:pt idx="5">
                  <c:v>0.76995600251414209</c:v>
                </c:pt>
                <c:pt idx="6">
                  <c:v>0.75991189427312777</c:v>
                </c:pt>
                <c:pt idx="7">
                  <c:v>0.75453759723422642</c:v>
                </c:pt>
                <c:pt idx="8">
                  <c:v>0.74141414141414141</c:v>
                </c:pt>
                <c:pt idx="9">
                  <c:v>0.72361809045226133</c:v>
                </c:pt>
                <c:pt idx="10">
                  <c:v>0.72350674373795765</c:v>
                </c:pt>
                <c:pt idx="11">
                  <c:v>0.71166666666666667</c:v>
                </c:pt>
                <c:pt idx="12">
                  <c:v>0.70133729569093606</c:v>
                </c:pt>
                <c:pt idx="13">
                  <c:v>0.68703473945409432</c:v>
                </c:pt>
                <c:pt idx="14">
                  <c:v>0.67839195979899503</c:v>
                </c:pt>
                <c:pt idx="15">
                  <c:v>0.6690647482014388</c:v>
                </c:pt>
                <c:pt idx="16">
                  <c:v>0.66120218579234968</c:v>
                </c:pt>
                <c:pt idx="17">
                  <c:v>0.61637931034482762</c:v>
                </c:pt>
                <c:pt idx="18">
                  <c:v>0.60487225193107541</c:v>
                </c:pt>
                <c:pt idx="19">
                  <c:v>0.60278207109737247</c:v>
                </c:pt>
                <c:pt idx="20">
                  <c:v>0.55533596837944665</c:v>
                </c:pt>
                <c:pt idx="21">
                  <c:v>0.54768392370572205</c:v>
                </c:pt>
                <c:pt idx="22">
                  <c:v>0.52724481964696857</c:v>
                </c:pt>
                <c:pt idx="23">
                  <c:v>0.51347449470644846</c:v>
                </c:pt>
                <c:pt idx="24">
                  <c:v>0.43965517241379309</c:v>
                </c:pt>
                <c:pt idx="25">
                  <c:v>0.43478260869565216</c:v>
                </c:pt>
                <c:pt idx="26">
                  <c:v>0.30769230769230771</c:v>
                </c:pt>
                <c:pt idx="27">
                  <c:v>0.69784896761948578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5DB-4A96-8AA5-A6306C1625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99543040"/>
        <c:axId val="279845632"/>
      </c:barChart>
      <c:catAx>
        <c:axId val="9954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79845632"/>
        <c:crosses val="autoZero"/>
        <c:auto val="1"/>
        <c:lblAlgn val="ctr"/>
        <c:lblOffset val="100"/>
        <c:noMultiLvlLbl val="0"/>
      </c:catAx>
      <c:valAx>
        <c:axId val="27984563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99543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8936898456079328E-2"/>
          <c:y val="8.4072166933777254E-2"/>
          <c:w val="0.95868302410441608"/>
          <c:h val="0.821226281141086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'av. externa'!$G$8</c:f>
              <c:strCache>
                <c:ptCount val="1"/>
                <c:pt idx="0">
                  <c:v>Nota média Av. Externa</c:v>
                </c:pt>
              </c:strCache>
            </c:strRef>
          </c:tx>
          <c:spPr>
            <a:solidFill>
              <a:srgbClr val="83992A"/>
            </a:solidFill>
            <a:ln>
              <a:noFill/>
            </a:ln>
            <a:effectLst/>
          </c:spPr>
          <c:invertIfNegative val="0"/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5D3-4E22-8504-A4B2BDEB76E1}"/>
              </c:ext>
            </c:extLst>
          </c:dPt>
          <c:dPt>
            <c:idx val="2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5D3-4E22-8504-A4B2BDEB76E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'av. externa'!$F$9:$F$35</c:f>
              <c:strCache>
                <c:ptCount val="27"/>
                <c:pt idx="0">
                  <c:v>AC</c:v>
                </c:pt>
                <c:pt idx="1">
                  <c:v>RO</c:v>
                </c:pt>
                <c:pt idx="2">
                  <c:v>MA</c:v>
                </c:pt>
                <c:pt idx="3">
                  <c:v>DF</c:v>
                </c:pt>
                <c:pt idx="4">
                  <c:v>AM</c:v>
                </c:pt>
                <c:pt idx="5">
                  <c:v>ES</c:v>
                </c:pt>
                <c:pt idx="6">
                  <c:v>PA</c:v>
                </c:pt>
                <c:pt idx="7">
                  <c:v>AP</c:v>
                </c:pt>
                <c:pt idx="8">
                  <c:v>RR</c:v>
                </c:pt>
                <c:pt idx="9">
                  <c:v>SE</c:v>
                </c:pt>
                <c:pt idx="10">
                  <c:v>CE</c:v>
                </c:pt>
                <c:pt idx="11">
                  <c:v>BA</c:v>
                </c:pt>
                <c:pt idx="12">
                  <c:v>GO</c:v>
                </c:pt>
                <c:pt idx="13">
                  <c:v>PR</c:v>
                </c:pt>
                <c:pt idx="14">
                  <c:v>RS</c:v>
                </c:pt>
                <c:pt idx="15">
                  <c:v>MG</c:v>
                </c:pt>
                <c:pt idx="16">
                  <c:v>PE</c:v>
                </c:pt>
                <c:pt idx="17">
                  <c:v>TO</c:v>
                </c:pt>
                <c:pt idx="18">
                  <c:v>AL</c:v>
                </c:pt>
                <c:pt idx="19">
                  <c:v>RJ</c:v>
                </c:pt>
                <c:pt idx="20">
                  <c:v>PI</c:v>
                </c:pt>
                <c:pt idx="21">
                  <c:v>SP</c:v>
                </c:pt>
                <c:pt idx="22">
                  <c:v>MT</c:v>
                </c:pt>
                <c:pt idx="23">
                  <c:v>MS</c:v>
                </c:pt>
                <c:pt idx="24">
                  <c:v>PB</c:v>
                </c:pt>
                <c:pt idx="25">
                  <c:v>RN</c:v>
                </c:pt>
                <c:pt idx="26">
                  <c:v>SC</c:v>
                </c:pt>
              </c:strCache>
            </c:strRef>
          </c:cat>
          <c:val>
            <c:numRef>
              <c:f>'av. externa'!$G$9:$G$35</c:f>
              <c:numCache>
                <c:formatCode>0.0</c:formatCode>
                <c:ptCount val="27"/>
                <c:pt idx="0">
                  <c:v>5.3579028379462921</c:v>
                </c:pt>
                <c:pt idx="1">
                  <c:v>5.8433836129753356</c:v>
                </c:pt>
                <c:pt idx="2">
                  <c:v>6.27071778078838</c:v>
                </c:pt>
                <c:pt idx="3">
                  <c:v>6.3034440188935417</c:v>
                </c:pt>
                <c:pt idx="4">
                  <c:v>6.3521508941970755</c:v>
                </c:pt>
                <c:pt idx="5">
                  <c:v>6.373634749315543</c:v>
                </c:pt>
                <c:pt idx="6">
                  <c:v>6.5073601576263123</c:v>
                </c:pt>
                <c:pt idx="7">
                  <c:v>6.7298543471568637</c:v>
                </c:pt>
                <c:pt idx="8">
                  <c:v>6.7979389516543334</c:v>
                </c:pt>
                <c:pt idx="9">
                  <c:v>6.9337938110048407</c:v>
                </c:pt>
                <c:pt idx="10">
                  <c:v>6.9913391179299031</c:v>
                </c:pt>
                <c:pt idx="11">
                  <c:v>6.9992001562282224</c:v>
                </c:pt>
                <c:pt idx="12">
                  <c:v>7.045746476500951</c:v>
                </c:pt>
                <c:pt idx="13">
                  <c:v>7.1040181594682119</c:v>
                </c:pt>
                <c:pt idx="14">
                  <c:v>7.1102098924557522</c:v>
                </c:pt>
                <c:pt idx="15">
                  <c:v>7.1184826171938003</c:v>
                </c:pt>
                <c:pt idx="16">
                  <c:v>7.137669103142378</c:v>
                </c:pt>
                <c:pt idx="17">
                  <c:v>7.1476892183994272</c:v>
                </c:pt>
                <c:pt idx="18">
                  <c:v>7.186846926200241</c:v>
                </c:pt>
                <c:pt idx="19">
                  <c:v>7.2458194623526353</c:v>
                </c:pt>
                <c:pt idx="20">
                  <c:v>7.4024992913468841</c:v>
                </c:pt>
                <c:pt idx="21">
                  <c:v>7.4842766451524465</c:v>
                </c:pt>
                <c:pt idx="22">
                  <c:v>7.517954199797809</c:v>
                </c:pt>
                <c:pt idx="23">
                  <c:v>7.7001800403864769</c:v>
                </c:pt>
                <c:pt idx="24">
                  <c:v>7.7432805245480889</c:v>
                </c:pt>
                <c:pt idx="25">
                  <c:v>7.7585923670443044</c:v>
                </c:pt>
                <c:pt idx="26">
                  <c:v>7.824216725996421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53-4E66-B232-902297A7BBF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17364992"/>
        <c:axId val="253949568"/>
      </c:barChart>
      <c:lineChart>
        <c:grouping val="standard"/>
        <c:varyColors val="0"/>
        <c:ser>
          <c:idx val="1"/>
          <c:order val="1"/>
          <c:tx>
            <c:strRef>
              <c:f>'av. externa'!$H$8</c:f>
              <c:strCache>
                <c:ptCount val="1"/>
                <c:pt idx="0">
                  <c:v>Brasil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53-4E66-B232-902297A7BBF5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753-4E66-B232-902297A7BBF5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53-4E66-B232-902297A7BBF5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753-4E66-B232-902297A7BBF5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753-4E66-B232-902297A7BBF5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753-4E66-B232-902297A7BBF5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753-4E66-B232-902297A7BBF5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753-4E66-B232-902297A7BBF5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753-4E66-B232-902297A7BBF5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753-4E66-B232-902297A7BBF5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753-4E66-B232-902297A7BBF5}"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753-4E66-B232-902297A7BBF5}"/>
                </c:ext>
              </c:extLst>
            </c:dLbl>
            <c:dLbl>
              <c:idx val="1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753-4E66-B232-902297A7BBF5}"/>
                </c:ext>
              </c:extLst>
            </c:dLbl>
            <c:dLbl>
              <c:idx val="1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753-4E66-B232-902297A7BBF5}"/>
                </c:ext>
              </c:extLst>
            </c:dLbl>
            <c:dLbl>
              <c:idx val="1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753-4E66-B232-902297A7BBF5}"/>
                </c:ext>
              </c:extLst>
            </c:dLbl>
            <c:dLbl>
              <c:idx val="1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753-4E66-B232-902297A7BBF5}"/>
                </c:ext>
              </c:extLst>
            </c:dLbl>
            <c:dLbl>
              <c:idx val="1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753-4E66-B232-902297A7BBF5}"/>
                </c:ext>
              </c:extLst>
            </c:dLbl>
            <c:dLbl>
              <c:idx val="1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753-4E66-B232-902297A7BBF5}"/>
                </c:ext>
              </c:extLst>
            </c:dLbl>
            <c:dLbl>
              <c:idx val="1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753-4E66-B232-902297A7BBF5}"/>
                </c:ext>
              </c:extLst>
            </c:dLbl>
            <c:dLbl>
              <c:idx val="2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753-4E66-B232-902297A7BBF5}"/>
                </c:ext>
              </c:extLst>
            </c:dLbl>
            <c:dLbl>
              <c:idx val="2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753-4E66-B232-902297A7BBF5}"/>
                </c:ext>
              </c:extLst>
            </c:dLbl>
            <c:dLbl>
              <c:idx val="2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753-4E66-B232-902297A7BBF5}"/>
                </c:ext>
              </c:extLst>
            </c:dLbl>
            <c:dLbl>
              <c:idx val="2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753-4E66-B232-902297A7BBF5}"/>
                </c:ext>
              </c:extLst>
            </c:dLbl>
            <c:dLbl>
              <c:idx val="2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753-4E66-B232-902297A7BBF5}"/>
                </c:ext>
              </c:extLst>
            </c:dLbl>
            <c:dLbl>
              <c:idx val="2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753-4E66-B232-902297A7BBF5}"/>
                </c:ext>
              </c:extLst>
            </c:dLbl>
            <c:dLbl>
              <c:idx val="2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753-4E66-B232-902297A7BB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'av. externa'!$F$9:$F$35</c:f>
              <c:strCache>
                <c:ptCount val="27"/>
                <c:pt idx="0">
                  <c:v>AC</c:v>
                </c:pt>
                <c:pt idx="1">
                  <c:v>RO</c:v>
                </c:pt>
                <c:pt idx="2">
                  <c:v>MA</c:v>
                </c:pt>
                <c:pt idx="3">
                  <c:v>DF</c:v>
                </c:pt>
                <c:pt idx="4">
                  <c:v>AM</c:v>
                </c:pt>
                <c:pt idx="5">
                  <c:v>ES</c:v>
                </c:pt>
                <c:pt idx="6">
                  <c:v>PA</c:v>
                </c:pt>
                <c:pt idx="7">
                  <c:v>AP</c:v>
                </c:pt>
                <c:pt idx="8">
                  <c:v>RR</c:v>
                </c:pt>
                <c:pt idx="9">
                  <c:v>SE</c:v>
                </c:pt>
                <c:pt idx="10">
                  <c:v>CE</c:v>
                </c:pt>
                <c:pt idx="11">
                  <c:v>BA</c:v>
                </c:pt>
                <c:pt idx="12">
                  <c:v>GO</c:v>
                </c:pt>
                <c:pt idx="13">
                  <c:v>PR</c:v>
                </c:pt>
                <c:pt idx="14">
                  <c:v>RS</c:v>
                </c:pt>
                <c:pt idx="15">
                  <c:v>MG</c:v>
                </c:pt>
                <c:pt idx="16">
                  <c:v>PE</c:v>
                </c:pt>
                <c:pt idx="17">
                  <c:v>TO</c:v>
                </c:pt>
                <c:pt idx="18">
                  <c:v>AL</c:v>
                </c:pt>
                <c:pt idx="19">
                  <c:v>RJ</c:v>
                </c:pt>
                <c:pt idx="20">
                  <c:v>PI</c:v>
                </c:pt>
                <c:pt idx="21">
                  <c:v>SP</c:v>
                </c:pt>
                <c:pt idx="22">
                  <c:v>MT</c:v>
                </c:pt>
                <c:pt idx="23">
                  <c:v>MS</c:v>
                </c:pt>
                <c:pt idx="24">
                  <c:v>PB</c:v>
                </c:pt>
                <c:pt idx="25">
                  <c:v>RN</c:v>
                </c:pt>
                <c:pt idx="26">
                  <c:v>SC</c:v>
                </c:pt>
              </c:strCache>
            </c:strRef>
          </c:cat>
          <c:val>
            <c:numRef>
              <c:f>'av. externa'!$H$9:$H$35</c:f>
              <c:numCache>
                <c:formatCode>0.0</c:formatCode>
                <c:ptCount val="27"/>
                <c:pt idx="0">
                  <c:v>7.1025251477753502</c:v>
                </c:pt>
                <c:pt idx="1">
                  <c:v>7.1025251477753502</c:v>
                </c:pt>
                <c:pt idx="2">
                  <c:v>7.1025251477753502</c:v>
                </c:pt>
                <c:pt idx="3">
                  <c:v>7.1025251477753502</c:v>
                </c:pt>
                <c:pt idx="4">
                  <c:v>7.1025251477753502</c:v>
                </c:pt>
                <c:pt idx="5">
                  <c:v>7.1025251477753502</c:v>
                </c:pt>
                <c:pt idx="6">
                  <c:v>7.1025251477753502</c:v>
                </c:pt>
                <c:pt idx="7">
                  <c:v>7.1025251477753502</c:v>
                </c:pt>
                <c:pt idx="8">
                  <c:v>7.1025251477753502</c:v>
                </c:pt>
                <c:pt idx="9">
                  <c:v>7.1025251477753502</c:v>
                </c:pt>
                <c:pt idx="10">
                  <c:v>7.1025251477753502</c:v>
                </c:pt>
                <c:pt idx="11">
                  <c:v>7.1025251477753502</c:v>
                </c:pt>
                <c:pt idx="12">
                  <c:v>7.1025251477753502</c:v>
                </c:pt>
                <c:pt idx="13">
                  <c:v>7.1025251477753502</c:v>
                </c:pt>
                <c:pt idx="14">
                  <c:v>7.1025251477753502</c:v>
                </c:pt>
                <c:pt idx="15">
                  <c:v>7.1025251477753502</c:v>
                </c:pt>
                <c:pt idx="16">
                  <c:v>7.1025251477753502</c:v>
                </c:pt>
                <c:pt idx="17">
                  <c:v>7.1025251477753502</c:v>
                </c:pt>
                <c:pt idx="18">
                  <c:v>7.1025251477753502</c:v>
                </c:pt>
                <c:pt idx="19">
                  <c:v>7.1025251477753502</c:v>
                </c:pt>
                <c:pt idx="20">
                  <c:v>7.1025251477753502</c:v>
                </c:pt>
                <c:pt idx="21">
                  <c:v>7.1025251477753502</c:v>
                </c:pt>
                <c:pt idx="22">
                  <c:v>7.1025251477753502</c:v>
                </c:pt>
                <c:pt idx="23">
                  <c:v>7.1025251477753502</c:v>
                </c:pt>
                <c:pt idx="24">
                  <c:v>7.1025251477753502</c:v>
                </c:pt>
                <c:pt idx="25">
                  <c:v>7.1025251477753502</c:v>
                </c:pt>
                <c:pt idx="26">
                  <c:v>7.1025251477753502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B-E753-4E66-B232-902297A7BBF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7364992"/>
        <c:axId val="253949568"/>
      </c:lineChart>
      <c:catAx>
        <c:axId val="217364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3949568"/>
        <c:crosses val="autoZero"/>
        <c:auto val="1"/>
        <c:lblAlgn val="ctr"/>
        <c:lblOffset val="100"/>
        <c:noMultiLvlLbl val="0"/>
      </c:catAx>
      <c:valAx>
        <c:axId val="253949568"/>
        <c:scaling>
          <c:orientation val="minMax"/>
          <c:min val="4"/>
        </c:scaling>
        <c:delete val="1"/>
        <c:axPos val="l"/>
        <c:numFmt formatCode="0.0" sourceLinked="1"/>
        <c:majorTickMark val="none"/>
        <c:minorTickMark val="none"/>
        <c:tickLblPos val="nextTo"/>
        <c:crossAx val="217364992"/>
        <c:crosses val="autoZero"/>
        <c:crossBetween val="between"/>
        <c:majorUnit val="0.9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0.22508469712461543"/>
          <c:y val="4.7686703096539176E-2"/>
          <c:w val="0.50426848117188938"/>
          <c:h val="0.144993173646702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3A4943-72AC-42D8-9866-D47FF58C57D9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pt-BR"/>
        </a:p>
      </dgm:t>
    </dgm:pt>
    <dgm:pt modelId="{DB39C17D-84D8-460E-9DEC-1174F05788D4}">
      <dgm:prSet phldrT="[Texto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algn="ctr"/>
          <a:r>
            <a:rPr lang="pt-BR" sz="1800" b="1" dirty="0" smtClean="0">
              <a:solidFill>
                <a:srgbClr val="002060"/>
              </a:solidFill>
            </a:rPr>
            <a:t>Avaliação Externa AB/SB</a:t>
          </a:r>
          <a:endParaRPr lang="pt-BR" sz="1800" b="1" dirty="0">
            <a:solidFill>
              <a:srgbClr val="002060"/>
            </a:solidFill>
          </a:endParaRPr>
        </a:p>
      </dgm:t>
    </dgm:pt>
    <dgm:pt modelId="{03D65A06-0D4F-418F-8FD0-C931EB2578AD}" type="parTrans" cxnId="{7720A19A-DA4B-4EBB-8297-D14CA11D29C9}">
      <dgm:prSet/>
      <dgm:spPr/>
      <dgm:t>
        <a:bodyPr/>
        <a:lstStyle/>
        <a:p>
          <a:endParaRPr lang="pt-BR"/>
        </a:p>
      </dgm:t>
    </dgm:pt>
    <dgm:pt modelId="{E133AAD6-86C2-4DCB-8718-32C99BF8B6EE}" type="sibTrans" cxnId="{7720A19A-DA4B-4EBB-8297-D14CA11D29C9}">
      <dgm:prSet/>
      <dgm:spPr/>
      <dgm:t>
        <a:bodyPr/>
        <a:lstStyle/>
        <a:p>
          <a:endParaRPr lang="pt-BR"/>
        </a:p>
      </dgm:t>
    </dgm:pt>
    <dgm:pt modelId="{3E8E5887-40D2-4045-845F-9371D5D67C2E}">
      <dgm:prSet phldrT="[Texto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pt-BR" sz="1800" b="1" dirty="0" smtClean="0">
              <a:solidFill>
                <a:srgbClr val="002060"/>
              </a:solidFill>
            </a:rPr>
            <a:t>35</a:t>
          </a:r>
          <a:r>
            <a:rPr lang="pt-BR" sz="1800" dirty="0" smtClean="0">
              <a:solidFill>
                <a:srgbClr val="002060"/>
              </a:solidFill>
            </a:rPr>
            <a:t> Padrões Essenciais</a:t>
          </a:r>
          <a:endParaRPr lang="pt-BR" sz="1800" dirty="0">
            <a:solidFill>
              <a:srgbClr val="002060"/>
            </a:solidFill>
          </a:endParaRPr>
        </a:p>
      </dgm:t>
    </dgm:pt>
    <dgm:pt modelId="{C5561853-36BD-4D60-90F6-D7F0253B66D9}" type="parTrans" cxnId="{3926B324-BE30-410A-86C4-3A7FEBD7F9EB}">
      <dgm:prSet/>
      <dgm:spPr/>
      <dgm:t>
        <a:bodyPr/>
        <a:lstStyle/>
        <a:p>
          <a:endParaRPr lang="pt-BR"/>
        </a:p>
      </dgm:t>
    </dgm:pt>
    <dgm:pt modelId="{E6C0A1EE-35CC-4AA7-A171-705996E2B8CF}" type="sibTrans" cxnId="{3926B324-BE30-410A-86C4-3A7FEBD7F9EB}">
      <dgm:prSet/>
      <dgm:spPr/>
      <dgm:t>
        <a:bodyPr/>
        <a:lstStyle/>
        <a:p>
          <a:endParaRPr lang="pt-BR"/>
        </a:p>
      </dgm:t>
    </dgm:pt>
    <dgm:pt modelId="{AFACF441-1D9E-452C-AED1-7DC62D70E0BA}">
      <dgm:prSet phldrT="[Texto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pt-BR" sz="1600" b="1" dirty="0" smtClean="0">
              <a:solidFill>
                <a:srgbClr val="002060"/>
              </a:solidFill>
            </a:rPr>
            <a:t>23</a:t>
          </a:r>
          <a:r>
            <a:rPr lang="pt-BR" sz="1600" dirty="0" smtClean="0">
              <a:solidFill>
                <a:srgbClr val="002060"/>
              </a:solidFill>
            </a:rPr>
            <a:t> Padrões Estratégicos</a:t>
          </a:r>
          <a:endParaRPr lang="pt-BR" sz="1600" dirty="0">
            <a:solidFill>
              <a:srgbClr val="002060"/>
            </a:solidFill>
          </a:endParaRPr>
        </a:p>
      </dgm:t>
    </dgm:pt>
    <dgm:pt modelId="{137286E2-D9E7-4B2C-A2F1-F654EB1D0E49}" type="parTrans" cxnId="{190ED7D8-9E7E-422D-A9B9-CDF18F8910E9}">
      <dgm:prSet/>
      <dgm:spPr/>
      <dgm:t>
        <a:bodyPr/>
        <a:lstStyle/>
        <a:p>
          <a:endParaRPr lang="pt-BR"/>
        </a:p>
      </dgm:t>
    </dgm:pt>
    <dgm:pt modelId="{F2077573-22F1-468D-88CC-FB93A1CB9E57}" type="sibTrans" cxnId="{190ED7D8-9E7E-422D-A9B9-CDF18F8910E9}">
      <dgm:prSet/>
      <dgm:spPr/>
      <dgm:t>
        <a:bodyPr/>
        <a:lstStyle/>
        <a:p>
          <a:endParaRPr lang="pt-BR"/>
        </a:p>
      </dgm:t>
    </dgm:pt>
    <dgm:pt modelId="{BE7BD16D-5E98-490A-8FB0-648555200248}">
      <dgm:prSet phldrT="[Texto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pt-BR" sz="1800" b="1" dirty="0" smtClean="0">
              <a:solidFill>
                <a:srgbClr val="002060"/>
              </a:solidFill>
            </a:rPr>
            <a:t>662</a:t>
          </a:r>
          <a:r>
            <a:rPr lang="pt-BR" sz="1800" dirty="0" smtClean="0">
              <a:solidFill>
                <a:srgbClr val="002060"/>
              </a:solidFill>
            </a:rPr>
            <a:t> Padrões Gerais Matriz de Pontuação </a:t>
          </a:r>
          <a:endParaRPr lang="pt-BR" sz="1800" dirty="0">
            <a:solidFill>
              <a:srgbClr val="002060"/>
            </a:solidFill>
          </a:endParaRPr>
        </a:p>
      </dgm:t>
    </dgm:pt>
    <dgm:pt modelId="{3440AD8B-EACE-420D-A801-2A52B7DCD1E7}" type="parTrans" cxnId="{CE7C6995-D418-41E3-8918-D12A455D375D}">
      <dgm:prSet/>
      <dgm:spPr/>
      <dgm:t>
        <a:bodyPr/>
        <a:lstStyle/>
        <a:p>
          <a:endParaRPr lang="pt-BR"/>
        </a:p>
      </dgm:t>
    </dgm:pt>
    <dgm:pt modelId="{18FFD921-730A-4929-A414-A259C439C9FE}" type="sibTrans" cxnId="{CE7C6995-D418-41E3-8918-D12A455D375D}">
      <dgm:prSet/>
      <dgm:spPr/>
      <dgm:t>
        <a:bodyPr/>
        <a:lstStyle/>
        <a:p>
          <a:endParaRPr lang="pt-BR"/>
        </a:p>
      </dgm:t>
    </dgm:pt>
    <dgm:pt modelId="{7EFF8972-02AB-4A20-8E02-A2E967CD85B8}" type="asst">
      <dgm:prSet phldrT="[Texto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pt-BR" sz="1800" dirty="0" smtClean="0">
              <a:solidFill>
                <a:srgbClr val="002060"/>
              </a:solidFill>
            </a:rPr>
            <a:t>Verificação de </a:t>
          </a:r>
          <a:r>
            <a:rPr lang="pt-BR" sz="1800" b="1" dirty="0" smtClean="0">
              <a:solidFill>
                <a:srgbClr val="002060"/>
              </a:solidFill>
            </a:rPr>
            <a:t>720</a:t>
          </a:r>
          <a:r>
            <a:rPr lang="pt-BR" sz="1800" dirty="0" smtClean="0">
              <a:solidFill>
                <a:srgbClr val="002060"/>
              </a:solidFill>
            </a:rPr>
            <a:t> Padrões de qualidade</a:t>
          </a:r>
          <a:endParaRPr lang="pt-BR" sz="1800" dirty="0">
            <a:solidFill>
              <a:srgbClr val="002060"/>
            </a:solidFill>
          </a:endParaRPr>
        </a:p>
      </dgm:t>
    </dgm:pt>
    <dgm:pt modelId="{797E9C79-1A42-487B-A3CA-E07230FCE6E6}" type="sibTrans" cxnId="{EC788EB3-A993-48A1-BD30-CE52CB2EDF3F}">
      <dgm:prSet/>
      <dgm:spPr/>
      <dgm:t>
        <a:bodyPr/>
        <a:lstStyle/>
        <a:p>
          <a:endParaRPr lang="pt-BR"/>
        </a:p>
      </dgm:t>
    </dgm:pt>
    <dgm:pt modelId="{2241DE7A-A0B4-44E6-ACD5-46F4B12C6A66}" type="parTrans" cxnId="{EC788EB3-A993-48A1-BD30-CE52CB2EDF3F}">
      <dgm:prSet/>
      <dgm:spPr/>
      <dgm:t>
        <a:bodyPr/>
        <a:lstStyle/>
        <a:p>
          <a:endParaRPr lang="pt-BR"/>
        </a:p>
      </dgm:t>
    </dgm:pt>
    <dgm:pt modelId="{41BDE225-7510-487A-A644-1D6AAB2140B7}" type="pres">
      <dgm:prSet presAssocID="{713A4943-72AC-42D8-9866-D47FF58C57D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5617F8FF-B78C-4A0B-AFB7-CBF7BB8E0696}" type="pres">
      <dgm:prSet presAssocID="{DB39C17D-84D8-460E-9DEC-1174F05788D4}" presName="hierRoot1" presStyleCnt="0">
        <dgm:presLayoutVars>
          <dgm:hierBranch val="init"/>
        </dgm:presLayoutVars>
      </dgm:prSet>
      <dgm:spPr/>
    </dgm:pt>
    <dgm:pt modelId="{7A224FBA-8C7D-4FC9-9BE0-CBA62C043661}" type="pres">
      <dgm:prSet presAssocID="{DB39C17D-84D8-460E-9DEC-1174F05788D4}" presName="rootComposite1" presStyleCnt="0"/>
      <dgm:spPr/>
    </dgm:pt>
    <dgm:pt modelId="{84FB34E5-6FF9-4DC7-9ED7-7464B5957118}" type="pres">
      <dgm:prSet presAssocID="{DB39C17D-84D8-460E-9DEC-1174F05788D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E417520-FF11-4022-AF51-73AA0B7AA3A0}" type="pres">
      <dgm:prSet presAssocID="{DB39C17D-84D8-460E-9DEC-1174F05788D4}" presName="rootConnector1" presStyleLbl="node1" presStyleIdx="0" presStyleCnt="0"/>
      <dgm:spPr/>
      <dgm:t>
        <a:bodyPr/>
        <a:lstStyle/>
        <a:p>
          <a:endParaRPr lang="pt-BR"/>
        </a:p>
      </dgm:t>
    </dgm:pt>
    <dgm:pt modelId="{3F4FCEF8-6EB2-4D16-B70B-26AA4AAE116F}" type="pres">
      <dgm:prSet presAssocID="{DB39C17D-84D8-460E-9DEC-1174F05788D4}" presName="hierChild2" presStyleCnt="0"/>
      <dgm:spPr/>
    </dgm:pt>
    <dgm:pt modelId="{83063B4A-A8FD-4C2E-8FED-51963CCCC32C}" type="pres">
      <dgm:prSet presAssocID="{C5561853-36BD-4D60-90F6-D7F0253B66D9}" presName="Name64" presStyleLbl="parChTrans1D2" presStyleIdx="0" presStyleCnt="4"/>
      <dgm:spPr/>
      <dgm:t>
        <a:bodyPr/>
        <a:lstStyle/>
        <a:p>
          <a:endParaRPr lang="pt-BR"/>
        </a:p>
      </dgm:t>
    </dgm:pt>
    <dgm:pt modelId="{0D4DE89B-5253-4B37-8F16-41F0D9D2C56B}" type="pres">
      <dgm:prSet presAssocID="{3E8E5887-40D2-4045-845F-9371D5D67C2E}" presName="hierRoot2" presStyleCnt="0">
        <dgm:presLayoutVars>
          <dgm:hierBranch val="init"/>
        </dgm:presLayoutVars>
      </dgm:prSet>
      <dgm:spPr/>
    </dgm:pt>
    <dgm:pt modelId="{3197BE2F-594A-4796-8C18-2FFB581EF310}" type="pres">
      <dgm:prSet presAssocID="{3E8E5887-40D2-4045-845F-9371D5D67C2E}" presName="rootComposite" presStyleCnt="0"/>
      <dgm:spPr/>
    </dgm:pt>
    <dgm:pt modelId="{7D643307-8EF0-4FFB-A896-7D7CC29CD730}" type="pres">
      <dgm:prSet presAssocID="{3E8E5887-40D2-4045-845F-9371D5D67C2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A84B446-201A-4862-90E6-64C05D841561}" type="pres">
      <dgm:prSet presAssocID="{3E8E5887-40D2-4045-845F-9371D5D67C2E}" presName="rootConnector" presStyleLbl="node2" presStyleIdx="0" presStyleCnt="3"/>
      <dgm:spPr/>
      <dgm:t>
        <a:bodyPr/>
        <a:lstStyle/>
        <a:p>
          <a:endParaRPr lang="pt-BR"/>
        </a:p>
      </dgm:t>
    </dgm:pt>
    <dgm:pt modelId="{2A696999-CF01-4B73-8839-9DBF42414A50}" type="pres">
      <dgm:prSet presAssocID="{3E8E5887-40D2-4045-845F-9371D5D67C2E}" presName="hierChild4" presStyleCnt="0"/>
      <dgm:spPr/>
    </dgm:pt>
    <dgm:pt modelId="{F9047E95-8C8B-484E-8720-8FFADC94B912}" type="pres">
      <dgm:prSet presAssocID="{3E8E5887-40D2-4045-845F-9371D5D67C2E}" presName="hierChild5" presStyleCnt="0"/>
      <dgm:spPr/>
    </dgm:pt>
    <dgm:pt modelId="{D1E51898-0CDE-4817-8E83-0A60C1A0738A}" type="pres">
      <dgm:prSet presAssocID="{137286E2-D9E7-4B2C-A2F1-F654EB1D0E49}" presName="Name64" presStyleLbl="parChTrans1D2" presStyleIdx="1" presStyleCnt="4"/>
      <dgm:spPr/>
      <dgm:t>
        <a:bodyPr/>
        <a:lstStyle/>
        <a:p>
          <a:endParaRPr lang="pt-BR"/>
        </a:p>
      </dgm:t>
    </dgm:pt>
    <dgm:pt modelId="{3A349C2D-3E78-4B9E-85C4-FAB6EEEEC470}" type="pres">
      <dgm:prSet presAssocID="{AFACF441-1D9E-452C-AED1-7DC62D70E0BA}" presName="hierRoot2" presStyleCnt="0">
        <dgm:presLayoutVars>
          <dgm:hierBranch val="init"/>
        </dgm:presLayoutVars>
      </dgm:prSet>
      <dgm:spPr/>
    </dgm:pt>
    <dgm:pt modelId="{260D6D9D-7D21-46B1-9560-E7CE07DD3626}" type="pres">
      <dgm:prSet presAssocID="{AFACF441-1D9E-452C-AED1-7DC62D70E0BA}" presName="rootComposite" presStyleCnt="0"/>
      <dgm:spPr/>
    </dgm:pt>
    <dgm:pt modelId="{4EB9B68D-53B7-4BF0-92AB-3EDDCECA8153}" type="pres">
      <dgm:prSet presAssocID="{AFACF441-1D9E-452C-AED1-7DC62D70E0B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C44C17B-981C-4728-82EA-A208154EA798}" type="pres">
      <dgm:prSet presAssocID="{AFACF441-1D9E-452C-AED1-7DC62D70E0BA}" presName="rootConnector" presStyleLbl="node2" presStyleIdx="1" presStyleCnt="3"/>
      <dgm:spPr/>
      <dgm:t>
        <a:bodyPr/>
        <a:lstStyle/>
        <a:p>
          <a:endParaRPr lang="pt-BR"/>
        </a:p>
      </dgm:t>
    </dgm:pt>
    <dgm:pt modelId="{341C931C-5A40-4862-A605-76164140DDE0}" type="pres">
      <dgm:prSet presAssocID="{AFACF441-1D9E-452C-AED1-7DC62D70E0BA}" presName="hierChild4" presStyleCnt="0"/>
      <dgm:spPr/>
    </dgm:pt>
    <dgm:pt modelId="{2CEE4927-0017-4E0D-8B49-36A790089990}" type="pres">
      <dgm:prSet presAssocID="{AFACF441-1D9E-452C-AED1-7DC62D70E0BA}" presName="hierChild5" presStyleCnt="0"/>
      <dgm:spPr/>
    </dgm:pt>
    <dgm:pt modelId="{6457E1D6-3565-4C1F-BA16-2B4B2F18C1B9}" type="pres">
      <dgm:prSet presAssocID="{3440AD8B-EACE-420D-A801-2A52B7DCD1E7}" presName="Name64" presStyleLbl="parChTrans1D2" presStyleIdx="2" presStyleCnt="4"/>
      <dgm:spPr/>
      <dgm:t>
        <a:bodyPr/>
        <a:lstStyle/>
        <a:p>
          <a:endParaRPr lang="pt-BR"/>
        </a:p>
      </dgm:t>
    </dgm:pt>
    <dgm:pt modelId="{CEF332E0-1F97-41B0-87C8-216BEE041EFE}" type="pres">
      <dgm:prSet presAssocID="{BE7BD16D-5E98-490A-8FB0-648555200248}" presName="hierRoot2" presStyleCnt="0">
        <dgm:presLayoutVars>
          <dgm:hierBranch val="init"/>
        </dgm:presLayoutVars>
      </dgm:prSet>
      <dgm:spPr/>
    </dgm:pt>
    <dgm:pt modelId="{DEDEC89F-E02E-489D-A001-B87093CCD302}" type="pres">
      <dgm:prSet presAssocID="{BE7BD16D-5E98-490A-8FB0-648555200248}" presName="rootComposite" presStyleCnt="0"/>
      <dgm:spPr/>
    </dgm:pt>
    <dgm:pt modelId="{986C2E9B-E629-4378-9D46-518A7AEACBE9}" type="pres">
      <dgm:prSet presAssocID="{BE7BD16D-5E98-490A-8FB0-64855520024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137ACBA-1A7D-4D52-BDE4-0971989BBD6F}" type="pres">
      <dgm:prSet presAssocID="{BE7BD16D-5E98-490A-8FB0-648555200248}" presName="rootConnector" presStyleLbl="node2" presStyleIdx="2" presStyleCnt="3"/>
      <dgm:spPr/>
      <dgm:t>
        <a:bodyPr/>
        <a:lstStyle/>
        <a:p>
          <a:endParaRPr lang="pt-BR"/>
        </a:p>
      </dgm:t>
    </dgm:pt>
    <dgm:pt modelId="{11E9EA29-EB5D-4C14-93AF-BFB5168B5249}" type="pres">
      <dgm:prSet presAssocID="{BE7BD16D-5E98-490A-8FB0-648555200248}" presName="hierChild4" presStyleCnt="0"/>
      <dgm:spPr/>
    </dgm:pt>
    <dgm:pt modelId="{C5ADA755-F5EE-4A52-A7BF-C5019B33682C}" type="pres">
      <dgm:prSet presAssocID="{BE7BD16D-5E98-490A-8FB0-648555200248}" presName="hierChild5" presStyleCnt="0"/>
      <dgm:spPr/>
    </dgm:pt>
    <dgm:pt modelId="{B6F0A504-8A8E-4470-8994-0EC7C9232272}" type="pres">
      <dgm:prSet presAssocID="{DB39C17D-84D8-460E-9DEC-1174F05788D4}" presName="hierChild3" presStyleCnt="0"/>
      <dgm:spPr/>
    </dgm:pt>
    <dgm:pt modelId="{C9404334-B055-4383-B17C-10A21B09EF86}" type="pres">
      <dgm:prSet presAssocID="{2241DE7A-A0B4-44E6-ACD5-46F4B12C6A66}" presName="Name115" presStyleLbl="parChTrans1D2" presStyleIdx="3" presStyleCnt="4"/>
      <dgm:spPr/>
      <dgm:t>
        <a:bodyPr/>
        <a:lstStyle/>
        <a:p>
          <a:endParaRPr lang="pt-BR"/>
        </a:p>
      </dgm:t>
    </dgm:pt>
    <dgm:pt modelId="{37F868F0-E24E-4DDC-A704-09A8B9EDD8EE}" type="pres">
      <dgm:prSet presAssocID="{7EFF8972-02AB-4A20-8E02-A2E967CD85B8}" presName="hierRoot3" presStyleCnt="0">
        <dgm:presLayoutVars>
          <dgm:hierBranch val="init"/>
        </dgm:presLayoutVars>
      </dgm:prSet>
      <dgm:spPr/>
    </dgm:pt>
    <dgm:pt modelId="{FD5F66CE-328E-4258-9583-30B9539AA9F9}" type="pres">
      <dgm:prSet presAssocID="{7EFF8972-02AB-4A20-8E02-A2E967CD85B8}" presName="rootComposite3" presStyleCnt="0"/>
      <dgm:spPr/>
    </dgm:pt>
    <dgm:pt modelId="{300B12FC-08D2-48E8-B2CA-C3026441F5B7}" type="pres">
      <dgm:prSet presAssocID="{7EFF8972-02AB-4A20-8E02-A2E967CD85B8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CA57A10-02B0-461C-A38F-CF243B58F4EA}" type="pres">
      <dgm:prSet presAssocID="{7EFF8972-02AB-4A20-8E02-A2E967CD85B8}" presName="rootConnector3" presStyleLbl="asst1" presStyleIdx="0" presStyleCnt="1"/>
      <dgm:spPr/>
      <dgm:t>
        <a:bodyPr/>
        <a:lstStyle/>
        <a:p>
          <a:endParaRPr lang="pt-BR"/>
        </a:p>
      </dgm:t>
    </dgm:pt>
    <dgm:pt modelId="{87557815-057D-4E05-AD46-DEA4B54D6065}" type="pres">
      <dgm:prSet presAssocID="{7EFF8972-02AB-4A20-8E02-A2E967CD85B8}" presName="hierChild6" presStyleCnt="0"/>
      <dgm:spPr/>
    </dgm:pt>
    <dgm:pt modelId="{963C94DC-61FB-48D5-9C70-E2513347E61E}" type="pres">
      <dgm:prSet presAssocID="{7EFF8972-02AB-4A20-8E02-A2E967CD85B8}" presName="hierChild7" presStyleCnt="0"/>
      <dgm:spPr/>
    </dgm:pt>
  </dgm:ptLst>
  <dgm:cxnLst>
    <dgm:cxn modelId="{62E8C69F-8B1C-4F2B-B9B0-D93EFE08CBF6}" type="presOf" srcId="{3E8E5887-40D2-4045-845F-9371D5D67C2E}" destId="{7D643307-8EF0-4FFB-A896-7D7CC29CD730}" srcOrd="0" destOrd="0" presId="urn:microsoft.com/office/officeart/2009/3/layout/HorizontalOrganizationChart"/>
    <dgm:cxn modelId="{BC9FDA32-3A18-4D8A-89F2-3FEA03DC2A58}" type="presOf" srcId="{BE7BD16D-5E98-490A-8FB0-648555200248}" destId="{0137ACBA-1A7D-4D52-BDE4-0971989BBD6F}" srcOrd="1" destOrd="0" presId="urn:microsoft.com/office/officeart/2009/3/layout/HorizontalOrganizationChart"/>
    <dgm:cxn modelId="{3926B324-BE30-410A-86C4-3A7FEBD7F9EB}" srcId="{DB39C17D-84D8-460E-9DEC-1174F05788D4}" destId="{3E8E5887-40D2-4045-845F-9371D5D67C2E}" srcOrd="1" destOrd="0" parTransId="{C5561853-36BD-4D60-90F6-D7F0253B66D9}" sibTransId="{E6C0A1EE-35CC-4AA7-A171-705996E2B8CF}"/>
    <dgm:cxn modelId="{AD3E30DB-1AC4-4E12-8442-1D60CFD6B454}" type="presOf" srcId="{AFACF441-1D9E-452C-AED1-7DC62D70E0BA}" destId="{4EB9B68D-53B7-4BF0-92AB-3EDDCECA8153}" srcOrd="0" destOrd="0" presId="urn:microsoft.com/office/officeart/2009/3/layout/HorizontalOrganizationChart"/>
    <dgm:cxn modelId="{0981D986-BE30-4DF6-9000-D6FD695ABE70}" type="presOf" srcId="{3440AD8B-EACE-420D-A801-2A52B7DCD1E7}" destId="{6457E1D6-3565-4C1F-BA16-2B4B2F18C1B9}" srcOrd="0" destOrd="0" presId="urn:microsoft.com/office/officeart/2009/3/layout/HorizontalOrganizationChart"/>
    <dgm:cxn modelId="{F789DF6A-D4B0-45E1-9919-B95258A1DC31}" type="presOf" srcId="{DB39C17D-84D8-460E-9DEC-1174F05788D4}" destId="{84FB34E5-6FF9-4DC7-9ED7-7464B5957118}" srcOrd="0" destOrd="0" presId="urn:microsoft.com/office/officeart/2009/3/layout/HorizontalOrganizationChart"/>
    <dgm:cxn modelId="{CE7C6995-D418-41E3-8918-D12A455D375D}" srcId="{DB39C17D-84D8-460E-9DEC-1174F05788D4}" destId="{BE7BD16D-5E98-490A-8FB0-648555200248}" srcOrd="3" destOrd="0" parTransId="{3440AD8B-EACE-420D-A801-2A52B7DCD1E7}" sibTransId="{18FFD921-730A-4929-A414-A259C439C9FE}"/>
    <dgm:cxn modelId="{7720A19A-DA4B-4EBB-8297-D14CA11D29C9}" srcId="{713A4943-72AC-42D8-9866-D47FF58C57D9}" destId="{DB39C17D-84D8-460E-9DEC-1174F05788D4}" srcOrd="0" destOrd="0" parTransId="{03D65A06-0D4F-418F-8FD0-C931EB2578AD}" sibTransId="{E133AAD6-86C2-4DCB-8718-32C99BF8B6EE}"/>
    <dgm:cxn modelId="{C4882662-1EC7-43C2-80DB-7987B7703BFE}" type="presOf" srcId="{713A4943-72AC-42D8-9866-D47FF58C57D9}" destId="{41BDE225-7510-487A-A644-1D6AAB2140B7}" srcOrd="0" destOrd="0" presId="urn:microsoft.com/office/officeart/2009/3/layout/HorizontalOrganizationChart"/>
    <dgm:cxn modelId="{387B4450-63E9-40B1-A28A-E7BEE7A89180}" type="presOf" srcId="{AFACF441-1D9E-452C-AED1-7DC62D70E0BA}" destId="{8C44C17B-981C-4728-82EA-A208154EA798}" srcOrd="1" destOrd="0" presId="urn:microsoft.com/office/officeart/2009/3/layout/HorizontalOrganizationChart"/>
    <dgm:cxn modelId="{190ED7D8-9E7E-422D-A9B9-CDF18F8910E9}" srcId="{DB39C17D-84D8-460E-9DEC-1174F05788D4}" destId="{AFACF441-1D9E-452C-AED1-7DC62D70E0BA}" srcOrd="2" destOrd="0" parTransId="{137286E2-D9E7-4B2C-A2F1-F654EB1D0E49}" sibTransId="{F2077573-22F1-468D-88CC-FB93A1CB9E57}"/>
    <dgm:cxn modelId="{8B8E70D5-432E-49E5-8A4F-A2E52BF0BAF8}" type="presOf" srcId="{DB39C17D-84D8-460E-9DEC-1174F05788D4}" destId="{CE417520-FF11-4022-AF51-73AA0B7AA3A0}" srcOrd="1" destOrd="0" presId="urn:microsoft.com/office/officeart/2009/3/layout/HorizontalOrganizationChart"/>
    <dgm:cxn modelId="{EC788EB3-A993-48A1-BD30-CE52CB2EDF3F}" srcId="{DB39C17D-84D8-460E-9DEC-1174F05788D4}" destId="{7EFF8972-02AB-4A20-8E02-A2E967CD85B8}" srcOrd="0" destOrd="0" parTransId="{2241DE7A-A0B4-44E6-ACD5-46F4B12C6A66}" sibTransId="{797E9C79-1A42-487B-A3CA-E07230FCE6E6}"/>
    <dgm:cxn modelId="{2FB112BA-FD81-4343-ACD4-84CCFEC078DB}" type="presOf" srcId="{7EFF8972-02AB-4A20-8E02-A2E967CD85B8}" destId="{ECA57A10-02B0-461C-A38F-CF243B58F4EA}" srcOrd="1" destOrd="0" presId="urn:microsoft.com/office/officeart/2009/3/layout/HorizontalOrganizationChart"/>
    <dgm:cxn modelId="{92A226FA-E04A-4B83-AA4A-9344CBAB997F}" type="presOf" srcId="{C5561853-36BD-4D60-90F6-D7F0253B66D9}" destId="{83063B4A-A8FD-4C2E-8FED-51963CCCC32C}" srcOrd="0" destOrd="0" presId="urn:microsoft.com/office/officeart/2009/3/layout/HorizontalOrganizationChart"/>
    <dgm:cxn modelId="{187B6A7A-987B-4D9A-AD48-B46F30AE1993}" type="presOf" srcId="{BE7BD16D-5E98-490A-8FB0-648555200248}" destId="{986C2E9B-E629-4378-9D46-518A7AEACBE9}" srcOrd="0" destOrd="0" presId="urn:microsoft.com/office/officeart/2009/3/layout/HorizontalOrganizationChart"/>
    <dgm:cxn modelId="{A33EC7AE-15E7-48BC-853C-6CC7DAD5197D}" type="presOf" srcId="{3E8E5887-40D2-4045-845F-9371D5D67C2E}" destId="{CA84B446-201A-4862-90E6-64C05D841561}" srcOrd="1" destOrd="0" presId="urn:microsoft.com/office/officeart/2009/3/layout/HorizontalOrganizationChart"/>
    <dgm:cxn modelId="{88400665-2F33-4FA5-87C6-3AF7FC04DAEA}" type="presOf" srcId="{7EFF8972-02AB-4A20-8E02-A2E967CD85B8}" destId="{300B12FC-08D2-48E8-B2CA-C3026441F5B7}" srcOrd="0" destOrd="0" presId="urn:microsoft.com/office/officeart/2009/3/layout/HorizontalOrganizationChart"/>
    <dgm:cxn modelId="{9848FB2F-CAE5-4890-B2EF-82FF29746FD0}" type="presOf" srcId="{2241DE7A-A0B4-44E6-ACD5-46F4B12C6A66}" destId="{C9404334-B055-4383-B17C-10A21B09EF86}" srcOrd="0" destOrd="0" presId="urn:microsoft.com/office/officeart/2009/3/layout/HorizontalOrganizationChart"/>
    <dgm:cxn modelId="{45FEE6B6-9D8F-4013-A144-ECDB7616DA5A}" type="presOf" srcId="{137286E2-D9E7-4B2C-A2F1-F654EB1D0E49}" destId="{D1E51898-0CDE-4817-8E83-0A60C1A0738A}" srcOrd="0" destOrd="0" presId="urn:microsoft.com/office/officeart/2009/3/layout/HorizontalOrganizationChart"/>
    <dgm:cxn modelId="{8661B1E0-8C36-4E8E-922A-0FA89378D0DB}" type="presParOf" srcId="{41BDE225-7510-487A-A644-1D6AAB2140B7}" destId="{5617F8FF-B78C-4A0B-AFB7-CBF7BB8E0696}" srcOrd="0" destOrd="0" presId="urn:microsoft.com/office/officeart/2009/3/layout/HorizontalOrganizationChart"/>
    <dgm:cxn modelId="{B5F8DA86-C2D9-4038-95F6-7CA4CF154AEF}" type="presParOf" srcId="{5617F8FF-B78C-4A0B-AFB7-CBF7BB8E0696}" destId="{7A224FBA-8C7D-4FC9-9BE0-CBA62C043661}" srcOrd="0" destOrd="0" presId="urn:microsoft.com/office/officeart/2009/3/layout/HorizontalOrganizationChart"/>
    <dgm:cxn modelId="{F51457D0-9EFA-4710-A5FA-5339D81F2637}" type="presParOf" srcId="{7A224FBA-8C7D-4FC9-9BE0-CBA62C043661}" destId="{84FB34E5-6FF9-4DC7-9ED7-7464B5957118}" srcOrd="0" destOrd="0" presId="urn:microsoft.com/office/officeart/2009/3/layout/HorizontalOrganizationChart"/>
    <dgm:cxn modelId="{E96439DB-D682-4E09-A150-62766B56E823}" type="presParOf" srcId="{7A224FBA-8C7D-4FC9-9BE0-CBA62C043661}" destId="{CE417520-FF11-4022-AF51-73AA0B7AA3A0}" srcOrd="1" destOrd="0" presId="urn:microsoft.com/office/officeart/2009/3/layout/HorizontalOrganizationChart"/>
    <dgm:cxn modelId="{3DB10661-805A-458F-9060-BC27E53B35C7}" type="presParOf" srcId="{5617F8FF-B78C-4A0B-AFB7-CBF7BB8E0696}" destId="{3F4FCEF8-6EB2-4D16-B70B-26AA4AAE116F}" srcOrd="1" destOrd="0" presId="urn:microsoft.com/office/officeart/2009/3/layout/HorizontalOrganizationChart"/>
    <dgm:cxn modelId="{ED1782B4-BF17-4EF7-8614-57A4B388CAF0}" type="presParOf" srcId="{3F4FCEF8-6EB2-4D16-B70B-26AA4AAE116F}" destId="{83063B4A-A8FD-4C2E-8FED-51963CCCC32C}" srcOrd="0" destOrd="0" presId="urn:microsoft.com/office/officeart/2009/3/layout/HorizontalOrganizationChart"/>
    <dgm:cxn modelId="{1289E585-9F68-4215-A5BE-462EC8746F0A}" type="presParOf" srcId="{3F4FCEF8-6EB2-4D16-B70B-26AA4AAE116F}" destId="{0D4DE89B-5253-4B37-8F16-41F0D9D2C56B}" srcOrd="1" destOrd="0" presId="urn:microsoft.com/office/officeart/2009/3/layout/HorizontalOrganizationChart"/>
    <dgm:cxn modelId="{0B2375B7-C763-4148-BD31-B3B7E9FCBFAE}" type="presParOf" srcId="{0D4DE89B-5253-4B37-8F16-41F0D9D2C56B}" destId="{3197BE2F-594A-4796-8C18-2FFB581EF310}" srcOrd="0" destOrd="0" presId="urn:microsoft.com/office/officeart/2009/3/layout/HorizontalOrganizationChart"/>
    <dgm:cxn modelId="{80DCA72A-420B-49D1-BE96-B4105C975396}" type="presParOf" srcId="{3197BE2F-594A-4796-8C18-2FFB581EF310}" destId="{7D643307-8EF0-4FFB-A896-7D7CC29CD730}" srcOrd="0" destOrd="0" presId="urn:microsoft.com/office/officeart/2009/3/layout/HorizontalOrganizationChart"/>
    <dgm:cxn modelId="{EEBDAD3D-02AE-4673-8734-193B33D60318}" type="presParOf" srcId="{3197BE2F-594A-4796-8C18-2FFB581EF310}" destId="{CA84B446-201A-4862-90E6-64C05D841561}" srcOrd="1" destOrd="0" presId="urn:microsoft.com/office/officeart/2009/3/layout/HorizontalOrganizationChart"/>
    <dgm:cxn modelId="{62FC839D-5B1C-4D0A-9174-D7C392B8849D}" type="presParOf" srcId="{0D4DE89B-5253-4B37-8F16-41F0D9D2C56B}" destId="{2A696999-CF01-4B73-8839-9DBF42414A50}" srcOrd="1" destOrd="0" presId="urn:microsoft.com/office/officeart/2009/3/layout/HorizontalOrganizationChart"/>
    <dgm:cxn modelId="{5893B699-2E70-4E48-92E4-4862F6D5018F}" type="presParOf" srcId="{0D4DE89B-5253-4B37-8F16-41F0D9D2C56B}" destId="{F9047E95-8C8B-484E-8720-8FFADC94B912}" srcOrd="2" destOrd="0" presId="urn:microsoft.com/office/officeart/2009/3/layout/HorizontalOrganizationChart"/>
    <dgm:cxn modelId="{50137CF8-59B8-4D5F-ADAE-DAFF432A2502}" type="presParOf" srcId="{3F4FCEF8-6EB2-4D16-B70B-26AA4AAE116F}" destId="{D1E51898-0CDE-4817-8E83-0A60C1A0738A}" srcOrd="2" destOrd="0" presId="urn:microsoft.com/office/officeart/2009/3/layout/HorizontalOrganizationChart"/>
    <dgm:cxn modelId="{CD8B7B13-C40E-4CAA-A910-E18CB7C69BBB}" type="presParOf" srcId="{3F4FCEF8-6EB2-4D16-B70B-26AA4AAE116F}" destId="{3A349C2D-3E78-4B9E-85C4-FAB6EEEEC470}" srcOrd="3" destOrd="0" presId="urn:microsoft.com/office/officeart/2009/3/layout/HorizontalOrganizationChart"/>
    <dgm:cxn modelId="{83FD88C0-0C75-4212-A218-95AF9817B4DA}" type="presParOf" srcId="{3A349C2D-3E78-4B9E-85C4-FAB6EEEEC470}" destId="{260D6D9D-7D21-46B1-9560-E7CE07DD3626}" srcOrd="0" destOrd="0" presId="urn:microsoft.com/office/officeart/2009/3/layout/HorizontalOrganizationChart"/>
    <dgm:cxn modelId="{4E94BB75-538F-40E5-949C-BFE2183F818B}" type="presParOf" srcId="{260D6D9D-7D21-46B1-9560-E7CE07DD3626}" destId="{4EB9B68D-53B7-4BF0-92AB-3EDDCECA8153}" srcOrd="0" destOrd="0" presId="urn:microsoft.com/office/officeart/2009/3/layout/HorizontalOrganizationChart"/>
    <dgm:cxn modelId="{DFF4BB26-468F-4B76-B709-3747B5BB5A59}" type="presParOf" srcId="{260D6D9D-7D21-46B1-9560-E7CE07DD3626}" destId="{8C44C17B-981C-4728-82EA-A208154EA798}" srcOrd="1" destOrd="0" presId="urn:microsoft.com/office/officeart/2009/3/layout/HorizontalOrganizationChart"/>
    <dgm:cxn modelId="{962C55AA-A1C0-4DE2-A8F1-FAFC0C91778A}" type="presParOf" srcId="{3A349C2D-3E78-4B9E-85C4-FAB6EEEEC470}" destId="{341C931C-5A40-4862-A605-76164140DDE0}" srcOrd="1" destOrd="0" presId="urn:microsoft.com/office/officeart/2009/3/layout/HorizontalOrganizationChart"/>
    <dgm:cxn modelId="{721689BD-5D5C-4330-A314-79C5BEF7FC33}" type="presParOf" srcId="{3A349C2D-3E78-4B9E-85C4-FAB6EEEEC470}" destId="{2CEE4927-0017-4E0D-8B49-36A790089990}" srcOrd="2" destOrd="0" presId="urn:microsoft.com/office/officeart/2009/3/layout/HorizontalOrganizationChart"/>
    <dgm:cxn modelId="{7994ADC6-428E-4135-84F0-8598C92A7F34}" type="presParOf" srcId="{3F4FCEF8-6EB2-4D16-B70B-26AA4AAE116F}" destId="{6457E1D6-3565-4C1F-BA16-2B4B2F18C1B9}" srcOrd="4" destOrd="0" presId="urn:microsoft.com/office/officeart/2009/3/layout/HorizontalOrganizationChart"/>
    <dgm:cxn modelId="{E43308CB-A13B-4594-AF7A-D8316FDE4032}" type="presParOf" srcId="{3F4FCEF8-6EB2-4D16-B70B-26AA4AAE116F}" destId="{CEF332E0-1F97-41B0-87C8-216BEE041EFE}" srcOrd="5" destOrd="0" presId="urn:microsoft.com/office/officeart/2009/3/layout/HorizontalOrganizationChart"/>
    <dgm:cxn modelId="{B532FA7C-3020-4F56-9103-B1061F43F6FE}" type="presParOf" srcId="{CEF332E0-1F97-41B0-87C8-216BEE041EFE}" destId="{DEDEC89F-E02E-489D-A001-B87093CCD302}" srcOrd="0" destOrd="0" presId="urn:microsoft.com/office/officeart/2009/3/layout/HorizontalOrganizationChart"/>
    <dgm:cxn modelId="{DF97413D-F0B5-4D4D-83A6-152A7EC5FB62}" type="presParOf" srcId="{DEDEC89F-E02E-489D-A001-B87093CCD302}" destId="{986C2E9B-E629-4378-9D46-518A7AEACBE9}" srcOrd="0" destOrd="0" presId="urn:microsoft.com/office/officeart/2009/3/layout/HorizontalOrganizationChart"/>
    <dgm:cxn modelId="{B6C9CE95-6308-4F6B-BF78-ECC3225431DA}" type="presParOf" srcId="{DEDEC89F-E02E-489D-A001-B87093CCD302}" destId="{0137ACBA-1A7D-4D52-BDE4-0971989BBD6F}" srcOrd="1" destOrd="0" presId="urn:microsoft.com/office/officeart/2009/3/layout/HorizontalOrganizationChart"/>
    <dgm:cxn modelId="{BF8E8381-BCE2-4CD4-9E8A-39DDA4AF625D}" type="presParOf" srcId="{CEF332E0-1F97-41B0-87C8-216BEE041EFE}" destId="{11E9EA29-EB5D-4C14-93AF-BFB5168B5249}" srcOrd="1" destOrd="0" presId="urn:microsoft.com/office/officeart/2009/3/layout/HorizontalOrganizationChart"/>
    <dgm:cxn modelId="{EDF23351-59D8-465C-8B36-58F5CAD3D58E}" type="presParOf" srcId="{CEF332E0-1F97-41B0-87C8-216BEE041EFE}" destId="{C5ADA755-F5EE-4A52-A7BF-C5019B33682C}" srcOrd="2" destOrd="0" presId="urn:microsoft.com/office/officeart/2009/3/layout/HorizontalOrganizationChart"/>
    <dgm:cxn modelId="{D4B31A57-3908-4F36-BA70-255B1E1F2961}" type="presParOf" srcId="{5617F8FF-B78C-4A0B-AFB7-CBF7BB8E0696}" destId="{B6F0A504-8A8E-4470-8994-0EC7C9232272}" srcOrd="2" destOrd="0" presId="urn:microsoft.com/office/officeart/2009/3/layout/HorizontalOrganizationChart"/>
    <dgm:cxn modelId="{07E79604-5387-4F7F-9420-A7A16CDDB039}" type="presParOf" srcId="{B6F0A504-8A8E-4470-8994-0EC7C9232272}" destId="{C9404334-B055-4383-B17C-10A21B09EF86}" srcOrd="0" destOrd="0" presId="urn:microsoft.com/office/officeart/2009/3/layout/HorizontalOrganizationChart"/>
    <dgm:cxn modelId="{9F257A43-766B-46C7-B294-0AD7FFE47AE0}" type="presParOf" srcId="{B6F0A504-8A8E-4470-8994-0EC7C9232272}" destId="{37F868F0-E24E-4DDC-A704-09A8B9EDD8EE}" srcOrd="1" destOrd="0" presId="urn:microsoft.com/office/officeart/2009/3/layout/HorizontalOrganizationChart"/>
    <dgm:cxn modelId="{B92E110E-13C1-4C35-B67F-FC6463B8A41F}" type="presParOf" srcId="{37F868F0-E24E-4DDC-A704-09A8B9EDD8EE}" destId="{FD5F66CE-328E-4258-9583-30B9539AA9F9}" srcOrd="0" destOrd="0" presId="urn:microsoft.com/office/officeart/2009/3/layout/HorizontalOrganizationChart"/>
    <dgm:cxn modelId="{53EA8F58-F848-436E-8097-AF6590EBCF91}" type="presParOf" srcId="{FD5F66CE-328E-4258-9583-30B9539AA9F9}" destId="{300B12FC-08D2-48E8-B2CA-C3026441F5B7}" srcOrd="0" destOrd="0" presId="urn:microsoft.com/office/officeart/2009/3/layout/HorizontalOrganizationChart"/>
    <dgm:cxn modelId="{602998DC-5D4D-425C-8909-0246331C615E}" type="presParOf" srcId="{FD5F66CE-328E-4258-9583-30B9539AA9F9}" destId="{ECA57A10-02B0-461C-A38F-CF243B58F4EA}" srcOrd="1" destOrd="0" presId="urn:microsoft.com/office/officeart/2009/3/layout/HorizontalOrganizationChart"/>
    <dgm:cxn modelId="{7078A08D-BB13-4A63-AA38-A4E1E2AF9F19}" type="presParOf" srcId="{37F868F0-E24E-4DDC-A704-09A8B9EDD8EE}" destId="{87557815-057D-4E05-AD46-DEA4B54D6065}" srcOrd="1" destOrd="0" presId="urn:microsoft.com/office/officeart/2009/3/layout/HorizontalOrganizationChart"/>
    <dgm:cxn modelId="{A0073D15-6410-4242-B76B-927760F27CC6}" type="presParOf" srcId="{37F868F0-E24E-4DDC-A704-09A8B9EDD8EE}" destId="{963C94DC-61FB-48D5-9C70-E2513347E61E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3A4943-72AC-42D8-9866-D47FF58C57D9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DB39C17D-84D8-460E-9DEC-1174F05788D4}">
      <dgm:prSet phldrT="[Texto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ctr"/>
          <a:r>
            <a:rPr lang="pt-BR" sz="1800" b="1" dirty="0" smtClean="0">
              <a:solidFill>
                <a:schemeClr val="accent6">
                  <a:lumMod val="50000"/>
                </a:schemeClr>
              </a:solidFill>
            </a:rPr>
            <a:t>Avaliação Externa AB</a:t>
          </a:r>
          <a:endParaRPr lang="pt-BR" sz="1800" b="1" dirty="0">
            <a:solidFill>
              <a:schemeClr val="accent6">
                <a:lumMod val="50000"/>
              </a:schemeClr>
            </a:solidFill>
          </a:endParaRPr>
        </a:p>
      </dgm:t>
    </dgm:pt>
    <dgm:pt modelId="{03D65A06-0D4F-418F-8FD0-C931EB2578AD}" type="parTrans" cxnId="{7720A19A-DA4B-4EBB-8297-D14CA11D29C9}">
      <dgm:prSet/>
      <dgm:spPr/>
      <dgm:t>
        <a:bodyPr/>
        <a:lstStyle/>
        <a:p>
          <a:endParaRPr lang="pt-BR" sz="1800"/>
        </a:p>
      </dgm:t>
    </dgm:pt>
    <dgm:pt modelId="{E133AAD6-86C2-4DCB-8718-32C99BF8B6EE}" type="sibTrans" cxnId="{7720A19A-DA4B-4EBB-8297-D14CA11D29C9}">
      <dgm:prSet/>
      <dgm:spPr/>
      <dgm:t>
        <a:bodyPr/>
        <a:lstStyle/>
        <a:p>
          <a:endParaRPr lang="pt-BR" sz="1800"/>
        </a:p>
      </dgm:t>
    </dgm:pt>
    <dgm:pt modelId="{3E8E5887-40D2-4045-845F-9371D5D67C2E}">
      <dgm:prSet phldrT="[Texto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pt-BR" sz="1800" b="1" dirty="0" smtClean="0">
              <a:solidFill>
                <a:schemeClr val="accent6">
                  <a:lumMod val="50000"/>
                </a:schemeClr>
              </a:solidFill>
            </a:rPr>
            <a:t>20 </a:t>
          </a:r>
          <a:r>
            <a:rPr lang="pt-BR" sz="1800" dirty="0" smtClean="0">
              <a:solidFill>
                <a:schemeClr val="accent6">
                  <a:lumMod val="50000"/>
                </a:schemeClr>
              </a:solidFill>
            </a:rPr>
            <a:t>Padrões Essenciais</a:t>
          </a:r>
          <a:endParaRPr lang="pt-BR" sz="1800" dirty="0">
            <a:solidFill>
              <a:schemeClr val="accent6">
                <a:lumMod val="50000"/>
              </a:schemeClr>
            </a:solidFill>
          </a:endParaRPr>
        </a:p>
      </dgm:t>
    </dgm:pt>
    <dgm:pt modelId="{C5561853-36BD-4D60-90F6-D7F0253B66D9}" type="parTrans" cxnId="{3926B324-BE30-410A-86C4-3A7FEBD7F9EB}">
      <dgm:prSet/>
      <dgm:spPr/>
      <dgm:t>
        <a:bodyPr/>
        <a:lstStyle/>
        <a:p>
          <a:endParaRPr lang="pt-BR" sz="1800"/>
        </a:p>
      </dgm:t>
    </dgm:pt>
    <dgm:pt modelId="{E6C0A1EE-35CC-4AA7-A171-705996E2B8CF}" type="sibTrans" cxnId="{3926B324-BE30-410A-86C4-3A7FEBD7F9EB}">
      <dgm:prSet/>
      <dgm:spPr/>
      <dgm:t>
        <a:bodyPr/>
        <a:lstStyle/>
        <a:p>
          <a:endParaRPr lang="pt-BR" sz="1800"/>
        </a:p>
      </dgm:t>
    </dgm:pt>
    <dgm:pt modelId="{AFACF441-1D9E-452C-AED1-7DC62D70E0BA}">
      <dgm:prSet phldrT="[Texto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pt-BR" sz="1600" b="1" dirty="0" smtClean="0">
              <a:solidFill>
                <a:schemeClr val="accent6">
                  <a:lumMod val="50000"/>
                </a:schemeClr>
              </a:solidFill>
            </a:rPr>
            <a:t>17</a:t>
          </a:r>
          <a:r>
            <a:rPr lang="pt-BR" sz="1600" dirty="0" smtClean="0">
              <a:solidFill>
                <a:schemeClr val="accent6">
                  <a:lumMod val="50000"/>
                </a:schemeClr>
              </a:solidFill>
            </a:rPr>
            <a:t> Padrões Estratégicos</a:t>
          </a:r>
          <a:endParaRPr lang="pt-BR" sz="1600" dirty="0">
            <a:solidFill>
              <a:schemeClr val="accent6">
                <a:lumMod val="50000"/>
              </a:schemeClr>
            </a:solidFill>
          </a:endParaRPr>
        </a:p>
      </dgm:t>
    </dgm:pt>
    <dgm:pt modelId="{137286E2-D9E7-4B2C-A2F1-F654EB1D0E49}" type="parTrans" cxnId="{190ED7D8-9E7E-422D-A9B9-CDF18F8910E9}">
      <dgm:prSet/>
      <dgm:spPr/>
      <dgm:t>
        <a:bodyPr/>
        <a:lstStyle/>
        <a:p>
          <a:endParaRPr lang="pt-BR" sz="1800"/>
        </a:p>
      </dgm:t>
    </dgm:pt>
    <dgm:pt modelId="{F2077573-22F1-468D-88CC-FB93A1CB9E57}" type="sibTrans" cxnId="{190ED7D8-9E7E-422D-A9B9-CDF18F8910E9}">
      <dgm:prSet/>
      <dgm:spPr/>
      <dgm:t>
        <a:bodyPr/>
        <a:lstStyle/>
        <a:p>
          <a:endParaRPr lang="pt-BR" sz="1800"/>
        </a:p>
      </dgm:t>
    </dgm:pt>
    <dgm:pt modelId="{BE7BD16D-5E98-490A-8FB0-648555200248}">
      <dgm:prSet phldrT="[Texto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pt-BR" sz="1800" b="1" dirty="0" smtClean="0">
              <a:solidFill>
                <a:schemeClr val="accent6">
                  <a:lumMod val="50000"/>
                </a:schemeClr>
              </a:solidFill>
            </a:rPr>
            <a:t>495</a:t>
          </a:r>
          <a:r>
            <a:rPr lang="pt-BR" sz="1800" dirty="0" smtClean="0">
              <a:solidFill>
                <a:schemeClr val="accent6">
                  <a:lumMod val="50000"/>
                </a:schemeClr>
              </a:solidFill>
            </a:rPr>
            <a:t> Padrões Gerais Matriz de Pontuação</a:t>
          </a:r>
          <a:endParaRPr lang="pt-BR" sz="1800" dirty="0">
            <a:solidFill>
              <a:schemeClr val="accent6">
                <a:lumMod val="50000"/>
              </a:schemeClr>
            </a:solidFill>
          </a:endParaRPr>
        </a:p>
      </dgm:t>
    </dgm:pt>
    <dgm:pt modelId="{3440AD8B-EACE-420D-A801-2A52B7DCD1E7}" type="parTrans" cxnId="{CE7C6995-D418-41E3-8918-D12A455D375D}">
      <dgm:prSet/>
      <dgm:spPr/>
      <dgm:t>
        <a:bodyPr/>
        <a:lstStyle/>
        <a:p>
          <a:endParaRPr lang="pt-BR" sz="1800"/>
        </a:p>
      </dgm:t>
    </dgm:pt>
    <dgm:pt modelId="{18FFD921-730A-4929-A414-A259C439C9FE}" type="sibTrans" cxnId="{CE7C6995-D418-41E3-8918-D12A455D375D}">
      <dgm:prSet/>
      <dgm:spPr/>
      <dgm:t>
        <a:bodyPr/>
        <a:lstStyle/>
        <a:p>
          <a:endParaRPr lang="pt-BR" sz="1800"/>
        </a:p>
      </dgm:t>
    </dgm:pt>
    <dgm:pt modelId="{7EFF8972-02AB-4A20-8E02-A2E967CD85B8}" type="asst">
      <dgm:prSet phldrT="[Texto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pt-BR" sz="1800" dirty="0" smtClean="0">
              <a:solidFill>
                <a:schemeClr val="accent6">
                  <a:lumMod val="50000"/>
                </a:schemeClr>
              </a:solidFill>
            </a:rPr>
            <a:t>Verificação de </a:t>
          </a:r>
          <a:r>
            <a:rPr lang="pt-BR" sz="1800" b="1" dirty="0" smtClean="0">
              <a:solidFill>
                <a:schemeClr val="accent6">
                  <a:lumMod val="50000"/>
                </a:schemeClr>
              </a:solidFill>
            </a:rPr>
            <a:t>532</a:t>
          </a:r>
          <a:r>
            <a:rPr lang="pt-BR" sz="1800" dirty="0" smtClean="0">
              <a:solidFill>
                <a:schemeClr val="accent6">
                  <a:lumMod val="50000"/>
                </a:schemeClr>
              </a:solidFill>
            </a:rPr>
            <a:t> Padrões de qualidade</a:t>
          </a:r>
          <a:endParaRPr lang="pt-BR" sz="1800" dirty="0">
            <a:solidFill>
              <a:schemeClr val="accent6">
                <a:lumMod val="50000"/>
              </a:schemeClr>
            </a:solidFill>
          </a:endParaRPr>
        </a:p>
      </dgm:t>
    </dgm:pt>
    <dgm:pt modelId="{797E9C79-1A42-487B-A3CA-E07230FCE6E6}" type="sibTrans" cxnId="{EC788EB3-A993-48A1-BD30-CE52CB2EDF3F}">
      <dgm:prSet/>
      <dgm:spPr/>
      <dgm:t>
        <a:bodyPr/>
        <a:lstStyle/>
        <a:p>
          <a:endParaRPr lang="pt-BR" sz="1800"/>
        </a:p>
      </dgm:t>
    </dgm:pt>
    <dgm:pt modelId="{2241DE7A-A0B4-44E6-ACD5-46F4B12C6A66}" type="parTrans" cxnId="{EC788EB3-A993-48A1-BD30-CE52CB2EDF3F}">
      <dgm:prSet/>
      <dgm:spPr/>
      <dgm:t>
        <a:bodyPr/>
        <a:lstStyle/>
        <a:p>
          <a:endParaRPr lang="pt-BR" sz="1800"/>
        </a:p>
      </dgm:t>
    </dgm:pt>
    <dgm:pt modelId="{41BDE225-7510-487A-A644-1D6AAB2140B7}" type="pres">
      <dgm:prSet presAssocID="{713A4943-72AC-42D8-9866-D47FF58C57D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5617F8FF-B78C-4A0B-AFB7-CBF7BB8E0696}" type="pres">
      <dgm:prSet presAssocID="{DB39C17D-84D8-460E-9DEC-1174F05788D4}" presName="hierRoot1" presStyleCnt="0">
        <dgm:presLayoutVars>
          <dgm:hierBranch val="init"/>
        </dgm:presLayoutVars>
      </dgm:prSet>
      <dgm:spPr/>
    </dgm:pt>
    <dgm:pt modelId="{7A224FBA-8C7D-4FC9-9BE0-CBA62C043661}" type="pres">
      <dgm:prSet presAssocID="{DB39C17D-84D8-460E-9DEC-1174F05788D4}" presName="rootComposite1" presStyleCnt="0"/>
      <dgm:spPr/>
    </dgm:pt>
    <dgm:pt modelId="{84FB34E5-6FF9-4DC7-9ED7-7464B5957118}" type="pres">
      <dgm:prSet presAssocID="{DB39C17D-84D8-460E-9DEC-1174F05788D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E417520-FF11-4022-AF51-73AA0B7AA3A0}" type="pres">
      <dgm:prSet presAssocID="{DB39C17D-84D8-460E-9DEC-1174F05788D4}" presName="rootConnector1" presStyleLbl="node1" presStyleIdx="0" presStyleCnt="0"/>
      <dgm:spPr/>
      <dgm:t>
        <a:bodyPr/>
        <a:lstStyle/>
        <a:p>
          <a:endParaRPr lang="pt-BR"/>
        </a:p>
      </dgm:t>
    </dgm:pt>
    <dgm:pt modelId="{3F4FCEF8-6EB2-4D16-B70B-26AA4AAE116F}" type="pres">
      <dgm:prSet presAssocID="{DB39C17D-84D8-460E-9DEC-1174F05788D4}" presName="hierChild2" presStyleCnt="0"/>
      <dgm:spPr/>
    </dgm:pt>
    <dgm:pt modelId="{83063B4A-A8FD-4C2E-8FED-51963CCCC32C}" type="pres">
      <dgm:prSet presAssocID="{C5561853-36BD-4D60-90F6-D7F0253B66D9}" presName="Name64" presStyleLbl="parChTrans1D2" presStyleIdx="0" presStyleCnt="4"/>
      <dgm:spPr/>
      <dgm:t>
        <a:bodyPr/>
        <a:lstStyle/>
        <a:p>
          <a:endParaRPr lang="pt-BR"/>
        </a:p>
      </dgm:t>
    </dgm:pt>
    <dgm:pt modelId="{0D4DE89B-5253-4B37-8F16-41F0D9D2C56B}" type="pres">
      <dgm:prSet presAssocID="{3E8E5887-40D2-4045-845F-9371D5D67C2E}" presName="hierRoot2" presStyleCnt="0">
        <dgm:presLayoutVars>
          <dgm:hierBranch val="init"/>
        </dgm:presLayoutVars>
      </dgm:prSet>
      <dgm:spPr/>
    </dgm:pt>
    <dgm:pt modelId="{3197BE2F-594A-4796-8C18-2FFB581EF310}" type="pres">
      <dgm:prSet presAssocID="{3E8E5887-40D2-4045-845F-9371D5D67C2E}" presName="rootComposite" presStyleCnt="0"/>
      <dgm:spPr/>
    </dgm:pt>
    <dgm:pt modelId="{7D643307-8EF0-4FFB-A896-7D7CC29CD730}" type="pres">
      <dgm:prSet presAssocID="{3E8E5887-40D2-4045-845F-9371D5D67C2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A84B446-201A-4862-90E6-64C05D841561}" type="pres">
      <dgm:prSet presAssocID="{3E8E5887-40D2-4045-845F-9371D5D67C2E}" presName="rootConnector" presStyleLbl="node2" presStyleIdx="0" presStyleCnt="3"/>
      <dgm:spPr/>
      <dgm:t>
        <a:bodyPr/>
        <a:lstStyle/>
        <a:p>
          <a:endParaRPr lang="pt-BR"/>
        </a:p>
      </dgm:t>
    </dgm:pt>
    <dgm:pt modelId="{2A696999-CF01-4B73-8839-9DBF42414A50}" type="pres">
      <dgm:prSet presAssocID="{3E8E5887-40D2-4045-845F-9371D5D67C2E}" presName="hierChild4" presStyleCnt="0"/>
      <dgm:spPr/>
    </dgm:pt>
    <dgm:pt modelId="{F9047E95-8C8B-484E-8720-8FFADC94B912}" type="pres">
      <dgm:prSet presAssocID="{3E8E5887-40D2-4045-845F-9371D5D67C2E}" presName="hierChild5" presStyleCnt="0"/>
      <dgm:spPr/>
    </dgm:pt>
    <dgm:pt modelId="{D1E51898-0CDE-4817-8E83-0A60C1A0738A}" type="pres">
      <dgm:prSet presAssocID="{137286E2-D9E7-4B2C-A2F1-F654EB1D0E49}" presName="Name64" presStyleLbl="parChTrans1D2" presStyleIdx="1" presStyleCnt="4"/>
      <dgm:spPr/>
      <dgm:t>
        <a:bodyPr/>
        <a:lstStyle/>
        <a:p>
          <a:endParaRPr lang="pt-BR"/>
        </a:p>
      </dgm:t>
    </dgm:pt>
    <dgm:pt modelId="{3A349C2D-3E78-4B9E-85C4-FAB6EEEEC470}" type="pres">
      <dgm:prSet presAssocID="{AFACF441-1D9E-452C-AED1-7DC62D70E0BA}" presName="hierRoot2" presStyleCnt="0">
        <dgm:presLayoutVars>
          <dgm:hierBranch val="init"/>
        </dgm:presLayoutVars>
      </dgm:prSet>
      <dgm:spPr/>
    </dgm:pt>
    <dgm:pt modelId="{260D6D9D-7D21-46B1-9560-E7CE07DD3626}" type="pres">
      <dgm:prSet presAssocID="{AFACF441-1D9E-452C-AED1-7DC62D70E0BA}" presName="rootComposite" presStyleCnt="0"/>
      <dgm:spPr/>
    </dgm:pt>
    <dgm:pt modelId="{4EB9B68D-53B7-4BF0-92AB-3EDDCECA8153}" type="pres">
      <dgm:prSet presAssocID="{AFACF441-1D9E-452C-AED1-7DC62D70E0B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C44C17B-981C-4728-82EA-A208154EA798}" type="pres">
      <dgm:prSet presAssocID="{AFACF441-1D9E-452C-AED1-7DC62D70E0BA}" presName="rootConnector" presStyleLbl="node2" presStyleIdx="1" presStyleCnt="3"/>
      <dgm:spPr/>
      <dgm:t>
        <a:bodyPr/>
        <a:lstStyle/>
        <a:p>
          <a:endParaRPr lang="pt-BR"/>
        </a:p>
      </dgm:t>
    </dgm:pt>
    <dgm:pt modelId="{341C931C-5A40-4862-A605-76164140DDE0}" type="pres">
      <dgm:prSet presAssocID="{AFACF441-1D9E-452C-AED1-7DC62D70E0BA}" presName="hierChild4" presStyleCnt="0"/>
      <dgm:spPr/>
    </dgm:pt>
    <dgm:pt modelId="{2CEE4927-0017-4E0D-8B49-36A790089990}" type="pres">
      <dgm:prSet presAssocID="{AFACF441-1D9E-452C-AED1-7DC62D70E0BA}" presName="hierChild5" presStyleCnt="0"/>
      <dgm:spPr/>
    </dgm:pt>
    <dgm:pt modelId="{6457E1D6-3565-4C1F-BA16-2B4B2F18C1B9}" type="pres">
      <dgm:prSet presAssocID="{3440AD8B-EACE-420D-A801-2A52B7DCD1E7}" presName="Name64" presStyleLbl="parChTrans1D2" presStyleIdx="2" presStyleCnt="4"/>
      <dgm:spPr/>
      <dgm:t>
        <a:bodyPr/>
        <a:lstStyle/>
        <a:p>
          <a:endParaRPr lang="pt-BR"/>
        </a:p>
      </dgm:t>
    </dgm:pt>
    <dgm:pt modelId="{CEF332E0-1F97-41B0-87C8-216BEE041EFE}" type="pres">
      <dgm:prSet presAssocID="{BE7BD16D-5E98-490A-8FB0-648555200248}" presName="hierRoot2" presStyleCnt="0">
        <dgm:presLayoutVars>
          <dgm:hierBranch val="init"/>
        </dgm:presLayoutVars>
      </dgm:prSet>
      <dgm:spPr/>
    </dgm:pt>
    <dgm:pt modelId="{DEDEC89F-E02E-489D-A001-B87093CCD302}" type="pres">
      <dgm:prSet presAssocID="{BE7BD16D-5E98-490A-8FB0-648555200248}" presName="rootComposite" presStyleCnt="0"/>
      <dgm:spPr/>
    </dgm:pt>
    <dgm:pt modelId="{986C2E9B-E629-4378-9D46-518A7AEACBE9}" type="pres">
      <dgm:prSet presAssocID="{BE7BD16D-5E98-490A-8FB0-64855520024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137ACBA-1A7D-4D52-BDE4-0971989BBD6F}" type="pres">
      <dgm:prSet presAssocID="{BE7BD16D-5E98-490A-8FB0-648555200248}" presName="rootConnector" presStyleLbl="node2" presStyleIdx="2" presStyleCnt="3"/>
      <dgm:spPr/>
      <dgm:t>
        <a:bodyPr/>
        <a:lstStyle/>
        <a:p>
          <a:endParaRPr lang="pt-BR"/>
        </a:p>
      </dgm:t>
    </dgm:pt>
    <dgm:pt modelId="{11E9EA29-EB5D-4C14-93AF-BFB5168B5249}" type="pres">
      <dgm:prSet presAssocID="{BE7BD16D-5E98-490A-8FB0-648555200248}" presName="hierChild4" presStyleCnt="0"/>
      <dgm:spPr/>
    </dgm:pt>
    <dgm:pt modelId="{C5ADA755-F5EE-4A52-A7BF-C5019B33682C}" type="pres">
      <dgm:prSet presAssocID="{BE7BD16D-5E98-490A-8FB0-648555200248}" presName="hierChild5" presStyleCnt="0"/>
      <dgm:spPr/>
    </dgm:pt>
    <dgm:pt modelId="{B6F0A504-8A8E-4470-8994-0EC7C9232272}" type="pres">
      <dgm:prSet presAssocID="{DB39C17D-84D8-460E-9DEC-1174F05788D4}" presName="hierChild3" presStyleCnt="0"/>
      <dgm:spPr/>
    </dgm:pt>
    <dgm:pt modelId="{C9404334-B055-4383-B17C-10A21B09EF86}" type="pres">
      <dgm:prSet presAssocID="{2241DE7A-A0B4-44E6-ACD5-46F4B12C6A66}" presName="Name115" presStyleLbl="parChTrans1D2" presStyleIdx="3" presStyleCnt="4"/>
      <dgm:spPr/>
      <dgm:t>
        <a:bodyPr/>
        <a:lstStyle/>
        <a:p>
          <a:endParaRPr lang="pt-BR"/>
        </a:p>
      </dgm:t>
    </dgm:pt>
    <dgm:pt modelId="{37F868F0-E24E-4DDC-A704-09A8B9EDD8EE}" type="pres">
      <dgm:prSet presAssocID="{7EFF8972-02AB-4A20-8E02-A2E967CD85B8}" presName="hierRoot3" presStyleCnt="0">
        <dgm:presLayoutVars>
          <dgm:hierBranch val="init"/>
        </dgm:presLayoutVars>
      </dgm:prSet>
      <dgm:spPr/>
    </dgm:pt>
    <dgm:pt modelId="{FD5F66CE-328E-4258-9583-30B9539AA9F9}" type="pres">
      <dgm:prSet presAssocID="{7EFF8972-02AB-4A20-8E02-A2E967CD85B8}" presName="rootComposite3" presStyleCnt="0"/>
      <dgm:spPr/>
    </dgm:pt>
    <dgm:pt modelId="{300B12FC-08D2-48E8-B2CA-C3026441F5B7}" type="pres">
      <dgm:prSet presAssocID="{7EFF8972-02AB-4A20-8E02-A2E967CD85B8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CA57A10-02B0-461C-A38F-CF243B58F4EA}" type="pres">
      <dgm:prSet presAssocID="{7EFF8972-02AB-4A20-8E02-A2E967CD85B8}" presName="rootConnector3" presStyleLbl="asst1" presStyleIdx="0" presStyleCnt="1"/>
      <dgm:spPr/>
      <dgm:t>
        <a:bodyPr/>
        <a:lstStyle/>
        <a:p>
          <a:endParaRPr lang="pt-BR"/>
        </a:p>
      </dgm:t>
    </dgm:pt>
    <dgm:pt modelId="{87557815-057D-4E05-AD46-DEA4B54D6065}" type="pres">
      <dgm:prSet presAssocID="{7EFF8972-02AB-4A20-8E02-A2E967CD85B8}" presName="hierChild6" presStyleCnt="0"/>
      <dgm:spPr/>
    </dgm:pt>
    <dgm:pt modelId="{963C94DC-61FB-48D5-9C70-E2513347E61E}" type="pres">
      <dgm:prSet presAssocID="{7EFF8972-02AB-4A20-8E02-A2E967CD85B8}" presName="hierChild7" presStyleCnt="0"/>
      <dgm:spPr/>
    </dgm:pt>
  </dgm:ptLst>
  <dgm:cxnLst>
    <dgm:cxn modelId="{3926B324-BE30-410A-86C4-3A7FEBD7F9EB}" srcId="{DB39C17D-84D8-460E-9DEC-1174F05788D4}" destId="{3E8E5887-40D2-4045-845F-9371D5D67C2E}" srcOrd="1" destOrd="0" parTransId="{C5561853-36BD-4D60-90F6-D7F0253B66D9}" sibTransId="{E6C0A1EE-35CC-4AA7-A171-705996E2B8CF}"/>
    <dgm:cxn modelId="{CE7C6995-D418-41E3-8918-D12A455D375D}" srcId="{DB39C17D-84D8-460E-9DEC-1174F05788D4}" destId="{BE7BD16D-5E98-490A-8FB0-648555200248}" srcOrd="3" destOrd="0" parTransId="{3440AD8B-EACE-420D-A801-2A52B7DCD1E7}" sibTransId="{18FFD921-730A-4929-A414-A259C439C9FE}"/>
    <dgm:cxn modelId="{E6040599-E000-4C4F-A42E-28DC060DD6D8}" type="presOf" srcId="{3440AD8B-EACE-420D-A801-2A52B7DCD1E7}" destId="{6457E1D6-3565-4C1F-BA16-2B4B2F18C1B9}" srcOrd="0" destOrd="0" presId="urn:microsoft.com/office/officeart/2009/3/layout/HorizontalOrganizationChart"/>
    <dgm:cxn modelId="{7720A19A-DA4B-4EBB-8297-D14CA11D29C9}" srcId="{713A4943-72AC-42D8-9866-D47FF58C57D9}" destId="{DB39C17D-84D8-460E-9DEC-1174F05788D4}" srcOrd="0" destOrd="0" parTransId="{03D65A06-0D4F-418F-8FD0-C931EB2578AD}" sibTransId="{E133AAD6-86C2-4DCB-8718-32C99BF8B6EE}"/>
    <dgm:cxn modelId="{190ED7D8-9E7E-422D-A9B9-CDF18F8910E9}" srcId="{DB39C17D-84D8-460E-9DEC-1174F05788D4}" destId="{AFACF441-1D9E-452C-AED1-7DC62D70E0BA}" srcOrd="2" destOrd="0" parTransId="{137286E2-D9E7-4B2C-A2F1-F654EB1D0E49}" sibTransId="{F2077573-22F1-468D-88CC-FB93A1CB9E57}"/>
    <dgm:cxn modelId="{69BFC437-0D2C-42F1-82C6-05D526932858}" type="presOf" srcId="{C5561853-36BD-4D60-90F6-D7F0253B66D9}" destId="{83063B4A-A8FD-4C2E-8FED-51963CCCC32C}" srcOrd="0" destOrd="0" presId="urn:microsoft.com/office/officeart/2009/3/layout/HorizontalOrganizationChart"/>
    <dgm:cxn modelId="{FE417B75-A056-452F-90EB-28144841A427}" type="presOf" srcId="{3E8E5887-40D2-4045-845F-9371D5D67C2E}" destId="{CA84B446-201A-4862-90E6-64C05D841561}" srcOrd="1" destOrd="0" presId="urn:microsoft.com/office/officeart/2009/3/layout/HorizontalOrganizationChart"/>
    <dgm:cxn modelId="{EC788EB3-A993-48A1-BD30-CE52CB2EDF3F}" srcId="{DB39C17D-84D8-460E-9DEC-1174F05788D4}" destId="{7EFF8972-02AB-4A20-8E02-A2E967CD85B8}" srcOrd="0" destOrd="0" parTransId="{2241DE7A-A0B4-44E6-ACD5-46F4B12C6A66}" sibTransId="{797E9C79-1A42-487B-A3CA-E07230FCE6E6}"/>
    <dgm:cxn modelId="{D63C54E6-2B96-4E52-9FAB-3FAC31E0C95E}" type="presOf" srcId="{7EFF8972-02AB-4A20-8E02-A2E967CD85B8}" destId="{ECA57A10-02B0-461C-A38F-CF243B58F4EA}" srcOrd="1" destOrd="0" presId="urn:microsoft.com/office/officeart/2009/3/layout/HorizontalOrganizationChart"/>
    <dgm:cxn modelId="{40AAA433-4556-49B1-952E-BD0392134F42}" type="presOf" srcId="{713A4943-72AC-42D8-9866-D47FF58C57D9}" destId="{41BDE225-7510-487A-A644-1D6AAB2140B7}" srcOrd="0" destOrd="0" presId="urn:microsoft.com/office/officeart/2009/3/layout/HorizontalOrganizationChart"/>
    <dgm:cxn modelId="{6A0AAEDE-5804-499D-8CE4-5716768003BC}" type="presOf" srcId="{137286E2-D9E7-4B2C-A2F1-F654EB1D0E49}" destId="{D1E51898-0CDE-4817-8E83-0A60C1A0738A}" srcOrd="0" destOrd="0" presId="urn:microsoft.com/office/officeart/2009/3/layout/HorizontalOrganizationChart"/>
    <dgm:cxn modelId="{AB607EFC-365B-4BF1-AEEC-7205CB301974}" type="presOf" srcId="{AFACF441-1D9E-452C-AED1-7DC62D70E0BA}" destId="{4EB9B68D-53B7-4BF0-92AB-3EDDCECA8153}" srcOrd="0" destOrd="0" presId="urn:microsoft.com/office/officeart/2009/3/layout/HorizontalOrganizationChart"/>
    <dgm:cxn modelId="{0D10B7B1-5DE1-4A66-8B63-28EC8D60CD10}" type="presOf" srcId="{DB39C17D-84D8-460E-9DEC-1174F05788D4}" destId="{CE417520-FF11-4022-AF51-73AA0B7AA3A0}" srcOrd="1" destOrd="0" presId="urn:microsoft.com/office/officeart/2009/3/layout/HorizontalOrganizationChart"/>
    <dgm:cxn modelId="{7AC16107-26F6-4B3F-9A71-94BC41B5ED9B}" type="presOf" srcId="{BE7BD16D-5E98-490A-8FB0-648555200248}" destId="{0137ACBA-1A7D-4D52-BDE4-0971989BBD6F}" srcOrd="1" destOrd="0" presId="urn:microsoft.com/office/officeart/2009/3/layout/HorizontalOrganizationChart"/>
    <dgm:cxn modelId="{CDF8B00D-7F35-4FA9-914E-A3A098FE7EAD}" type="presOf" srcId="{2241DE7A-A0B4-44E6-ACD5-46F4B12C6A66}" destId="{C9404334-B055-4383-B17C-10A21B09EF86}" srcOrd="0" destOrd="0" presId="urn:microsoft.com/office/officeart/2009/3/layout/HorizontalOrganizationChart"/>
    <dgm:cxn modelId="{47974E0C-BDB7-4BE7-97A6-A381F32D68C6}" type="presOf" srcId="{3E8E5887-40D2-4045-845F-9371D5D67C2E}" destId="{7D643307-8EF0-4FFB-A896-7D7CC29CD730}" srcOrd="0" destOrd="0" presId="urn:microsoft.com/office/officeart/2009/3/layout/HorizontalOrganizationChart"/>
    <dgm:cxn modelId="{C5D6D465-59DD-4C52-86DB-0C2C8B9040A8}" type="presOf" srcId="{BE7BD16D-5E98-490A-8FB0-648555200248}" destId="{986C2E9B-E629-4378-9D46-518A7AEACBE9}" srcOrd="0" destOrd="0" presId="urn:microsoft.com/office/officeart/2009/3/layout/HorizontalOrganizationChart"/>
    <dgm:cxn modelId="{9FB99C32-9292-48A6-B455-B9E7D5F6593C}" type="presOf" srcId="{AFACF441-1D9E-452C-AED1-7DC62D70E0BA}" destId="{8C44C17B-981C-4728-82EA-A208154EA798}" srcOrd="1" destOrd="0" presId="urn:microsoft.com/office/officeart/2009/3/layout/HorizontalOrganizationChart"/>
    <dgm:cxn modelId="{72F42A8F-6CAC-4AC1-A7AB-AED685B1A1C3}" type="presOf" srcId="{DB39C17D-84D8-460E-9DEC-1174F05788D4}" destId="{84FB34E5-6FF9-4DC7-9ED7-7464B5957118}" srcOrd="0" destOrd="0" presId="urn:microsoft.com/office/officeart/2009/3/layout/HorizontalOrganizationChart"/>
    <dgm:cxn modelId="{19959000-87FA-4B1D-82C8-3E9E4102550F}" type="presOf" srcId="{7EFF8972-02AB-4A20-8E02-A2E967CD85B8}" destId="{300B12FC-08D2-48E8-B2CA-C3026441F5B7}" srcOrd="0" destOrd="0" presId="urn:microsoft.com/office/officeart/2009/3/layout/HorizontalOrganizationChart"/>
    <dgm:cxn modelId="{AF8B86E9-ED36-427F-BCA7-BF1DA4C6F187}" type="presParOf" srcId="{41BDE225-7510-487A-A644-1D6AAB2140B7}" destId="{5617F8FF-B78C-4A0B-AFB7-CBF7BB8E0696}" srcOrd="0" destOrd="0" presId="urn:microsoft.com/office/officeart/2009/3/layout/HorizontalOrganizationChart"/>
    <dgm:cxn modelId="{D1F945AF-8648-4139-8887-2C66F5AB96BD}" type="presParOf" srcId="{5617F8FF-B78C-4A0B-AFB7-CBF7BB8E0696}" destId="{7A224FBA-8C7D-4FC9-9BE0-CBA62C043661}" srcOrd="0" destOrd="0" presId="urn:microsoft.com/office/officeart/2009/3/layout/HorizontalOrganizationChart"/>
    <dgm:cxn modelId="{6A4DFDF7-6CA7-4877-A06E-6BABDFF05746}" type="presParOf" srcId="{7A224FBA-8C7D-4FC9-9BE0-CBA62C043661}" destId="{84FB34E5-6FF9-4DC7-9ED7-7464B5957118}" srcOrd="0" destOrd="0" presId="urn:microsoft.com/office/officeart/2009/3/layout/HorizontalOrganizationChart"/>
    <dgm:cxn modelId="{DE9CE910-94FA-473A-9552-66C06DA4ABB0}" type="presParOf" srcId="{7A224FBA-8C7D-4FC9-9BE0-CBA62C043661}" destId="{CE417520-FF11-4022-AF51-73AA0B7AA3A0}" srcOrd="1" destOrd="0" presId="urn:microsoft.com/office/officeart/2009/3/layout/HorizontalOrganizationChart"/>
    <dgm:cxn modelId="{0F53B66F-A954-486F-9512-5AC927D37628}" type="presParOf" srcId="{5617F8FF-B78C-4A0B-AFB7-CBF7BB8E0696}" destId="{3F4FCEF8-6EB2-4D16-B70B-26AA4AAE116F}" srcOrd="1" destOrd="0" presId="urn:microsoft.com/office/officeart/2009/3/layout/HorizontalOrganizationChart"/>
    <dgm:cxn modelId="{80752202-FDE0-41DC-B4B1-F03244AAB5E1}" type="presParOf" srcId="{3F4FCEF8-6EB2-4D16-B70B-26AA4AAE116F}" destId="{83063B4A-A8FD-4C2E-8FED-51963CCCC32C}" srcOrd="0" destOrd="0" presId="urn:microsoft.com/office/officeart/2009/3/layout/HorizontalOrganizationChart"/>
    <dgm:cxn modelId="{BCC8E0F4-9134-4CCC-9A18-45BE9E8FCDCE}" type="presParOf" srcId="{3F4FCEF8-6EB2-4D16-B70B-26AA4AAE116F}" destId="{0D4DE89B-5253-4B37-8F16-41F0D9D2C56B}" srcOrd="1" destOrd="0" presId="urn:microsoft.com/office/officeart/2009/3/layout/HorizontalOrganizationChart"/>
    <dgm:cxn modelId="{B17E2C08-7FBC-4FE9-A503-96160F2629C5}" type="presParOf" srcId="{0D4DE89B-5253-4B37-8F16-41F0D9D2C56B}" destId="{3197BE2F-594A-4796-8C18-2FFB581EF310}" srcOrd="0" destOrd="0" presId="urn:microsoft.com/office/officeart/2009/3/layout/HorizontalOrganizationChart"/>
    <dgm:cxn modelId="{64E2D982-2CAD-4F63-92A8-E2C0D2DFCF76}" type="presParOf" srcId="{3197BE2F-594A-4796-8C18-2FFB581EF310}" destId="{7D643307-8EF0-4FFB-A896-7D7CC29CD730}" srcOrd="0" destOrd="0" presId="urn:microsoft.com/office/officeart/2009/3/layout/HorizontalOrganizationChart"/>
    <dgm:cxn modelId="{03349BB1-FBEE-4185-998E-294D1044ED0E}" type="presParOf" srcId="{3197BE2F-594A-4796-8C18-2FFB581EF310}" destId="{CA84B446-201A-4862-90E6-64C05D841561}" srcOrd="1" destOrd="0" presId="urn:microsoft.com/office/officeart/2009/3/layout/HorizontalOrganizationChart"/>
    <dgm:cxn modelId="{E19036A1-A1D5-4CA8-B0EF-00266834DEA8}" type="presParOf" srcId="{0D4DE89B-5253-4B37-8F16-41F0D9D2C56B}" destId="{2A696999-CF01-4B73-8839-9DBF42414A50}" srcOrd="1" destOrd="0" presId="urn:microsoft.com/office/officeart/2009/3/layout/HorizontalOrganizationChart"/>
    <dgm:cxn modelId="{DFFFEF19-FB5A-498F-B81A-455B3BD3D657}" type="presParOf" srcId="{0D4DE89B-5253-4B37-8F16-41F0D9D2C56B}" destId="{F9047E95-8C8B-484E-8720-8FFADC94B912}" srcOrd="2" destOrd="0" presId="urn:microsoft.com/office/officeart/2009/3/layout/HorizontalOrganizationChart"/>
    <dgm:cxn modelId="{A9AD20B0-4D3E-4E7B-8275-591CBA06F21A}" type="presParOf" srcId="{3F4FCEF8-6EB2-4D16-B70B-26AA4AAE116F}" destId="{D1E51898-0CDE-4817-8E83-0A60C1A0738A}" srcOrd="2" destOrd="0" presId="urn:microsoft.com/office/officeart/2009/3/layout/HorizontalOrganizationChart"/>
    <dgm:cxn modelId="{A486AF4E-8EB4-4203-8087-09FF2C71E5E5}" type="presParOf" srcId="{3F4FCEF8-6EB2-4D16-B70B-26AA4AAE116F}" destId="{3A349C2D-3E78-4B9E-85C4-FAB6EEEEC470}" srcOrd="3" destOrd="0" presId="urn:microsoft.com/office/officeart/2009/3/layout/HorizontalOrganizationChart"/>
    <dgm:cxn modelId="{CC07D5F1-1D78-432D-A5FD-07E9BFD196D2}" type="presParOf" srcId="{3A349C2D-3E78-4B9E-85C4-FAB6EEEEC470}" destId="{260D6D9D-7D21-46B1-9560-E7CE07DD3626}" srcOrd="0" destOrd="0" presId="urn:microsoft.com/office/officeart/2009/3/layout/HorizontalOrganizationChart"/>
    <dgm:cxn modelId="{C92543B7-40FA-43CB-AA09-E8E16A77E3F1}" type="presParOf" srcId="{260D6D9D-7D21-46B1-9560-E7CE07DD3626}" destId="{4EB9B68D-53B7-4BF0-92AB-3EDDCECA8153}" srcOrd="0" destOrd="0" presId="urn:microsoft.com/office/officeart/2009/3/layout/HorizontalOrganizationChart"/>
    <dgm:cxn modelId="{2CC21EF5-A928-426F-8F4E-2F9AB57728C1}" type="presParOf" srcId="{260D6D9D-7D21-46B1-9560-E7CE07DD3626}" destId="{8C44C17B-981C-4728-82EA-A208154EA798}" srcOrd="1" destOrd="0" presId="urn:microsoft.com/office/officeart/2009/3/layout/HorizontalOrganizationChart"/>
    <dgm:cxn modelId="{29097D96-DFE9-4BE9-83D0-CEA337CF1C86}" type="presParOf" srcId="{3A349C2D-3E78-4B9E-85C4-FAB6EEEEC470}" destId="{341C931C-5A40-4862-A605-76164140DDE0}" srcOrd="1" destOrd="0" presId="urn:microsoft.com/office/officeart/2009/3/layout/HorizontalOrganizationChart"/>
    <dgm:cxn modelId="{65E1CC87-C192-49E6-A06C-D1D61707CF24}" type="presParOf" srcId="{3A349C2D-3E78-4B9E-85C4-FAB6EEEEC470}" destId="{2CEE4927-0017-4E0D-8B49-36A790089990}" srcOrd="2" destOrd="0" presId="urn:microsoft.com/office/officeart/2009/3/layout/HorizontalOrganizationChart"/>
    <dgm:cxn modelId="{86F07487-7FBB-4286-A347-E256486C6A40}" type="presParOf" srcId="{3F4FCEF8-6EB2-4D16-B70B-26AA4AAE116F}" destId="{6457E1D6-3565-4C1F-BA16-2B4B2F18C1B9}" srcOrd="4" destOrd="0" presId="urn:microsoft.com/office/officeart/2009/3/layout/HorizontalOrganizationChart"/>
    <dgm:cxn modelId="{FA6CE2F0-37A5-4080-B301-502069C93E2B}" type="presParOf" srcId="{3F4FCEF8-6EB2-4D16-B70B-26AA4AAE116F}" destId="{CEF332E0-1F97-41B0-87C8-216BEE041EFE}" srcOrd="5" destOrd="0" presId="urn:microsoft.com/office/officeart/2009/3/layout/HorizontalOrganizationChart"/>
    <dgm:cxn modelId="{45DC868D-24BE-4336-88C5-F7C660A9197C}" type="presParOf" srcId="{CEF332E0-1F97-41B0-87C8-216BEE041EFE}" destId="{DEDEC89F-E02E-489D-A001-B87093CCD302}" srcOrd="0" destOrd="0" presId="urn:microsoft.com/office/officeart/2009/3/layout/HorizontalOrganizationChart"/>
    <dgm:cxn modelId="{01EEA963-8B6E-4D76-8A95-9D6BA90F39AA}" type="presParOf" srcId="{DEDEC89F-E02E-489D-A001-B87093CCD302}" destId="{986C2E9B-E629-4378-9D46-518A7AEACBE9}" srcOrd="0" destOrd="0" presId="urn:microsoft.com/office/officeart/2009/3/layout/HorizontalOrganizationChart"/>
    <dgm:cxn modelId="{D8F88901-DE51-45E6-BBD3-B3FB4C1F5C25}" type="presParOf" srcId="{DEDEC89F-E02E-489D-A001-B87093CCD302}" destId="{0137ACBA-1A7D-4D52-BDE4-0971989BBD6F}" srcOrd="1" destOrd="0" presId="urn:microsoft.com/office/officeart/2009/3/layout/HorizontalOrganizationChart"/>
    <dgm:cxn modelId="{8B9893CA-C9A0-463B-A6C2-984B80EB06F0}" type="presParOf" srcId="{CEF332E0-1F97-41B0-87C8-216BEE041EFE}" destId="{11E9EA29-EB5D-4C14-93AF-BFB5168B5249}" srcOrd="1" destOrd="0" presId="urn:microsoft.com/office/officeart/2009/3/layout/HorizontalOrganizationChart"/>
    <dgm:cxn modelId="{76FEF701-D3BD-4B3D-AF12-526992E99A59}" type="presParOf" srcId="{CEF332E0-1F97-41B0-87C8-216BEE041EFE}" destId="{C5ADA755-F5EE-4A52-A7BF-C5019B33682C}" srcOrd="2" destOrd="0" presId="urn:microsoft.com/office/officeart/2009/3/layout/HorizontalOrganizationChart"/>
    <dgm:cxn modelId="{CCF6EFAD-095F-43C3-9C88-D89FB94E225E}" type="presParOf" srcId="{5617F8FF-B78C-4A0B-AFB7-CBF7BB8E0696}" destId="{B6F0A504-8A8E-4470-8994-0EC7C9232272}" srcOrd="2" destOrd="0" presId="urn:microsoft.com/office/officeart/2009/3/layout/HorizontalOrganizationChart"/>
    <dgm:cxn modelId="{D2EBA042-A7E5-4B10-8C0D-4081557368FB}" type="presParOf" srcId="{B6F0A504-8A8E-4470-8994-0EC7C9232272}" destId="{C9404334-B055-4383-B17C-10A21B09EF86}" srcOrd="0" destOrd="0" presId="urn:microsoft.com/office/officeart/2009/3/layout/HorizontalOrganizationChart"/>
    <dgm:cxn modelId="{C5335FAA-3E9F-4AB2-B10A-1BE05D74B718}" type="presParOf" srcId="{B6F0A504-8A8E-4470-8994-0EC7C9232272}" destId="{37F868F0-E24E-4DDC-A704-09A8B9EDD8EE}" srcOrd="1" destOrd="0" presId="urn:microsoft.com/office/officeart/2009/3/layout/HorizontalOrganizationChart"/>
    <dgm:cxn modelId="{09657193-21F9-49AC-8CE8-CD20C643B993}" type="presParOf" srcId="{37F868F0-E24E-4DDC-A704-09A8B9EDD8EE}" destId="{FD5F66CE-328E-4258-9583-30B9539AA9F9}" srcOrd="0" destOrd="0" presId="urn:microsoft.com/office/officeart/2009/3/layout/HorizontalOrganizationChart"/>
    <dgm:cxn modelId="{BC969669-3204-4B26-BD46-794DBDA466B8}" type="presParOf" srcId="{FD5F66CE-328E-4258-9583-30B9539AA9F9}" destId="{300B12FC-08D2-48E8-B2CA-C3026441F5B7}" srcOrd="0" destOrd="0" presId="urn:microsoft.com/office/officeart/2009/3/layout/HorizontalOrganizationChart"/>
    <dgm:cxn modelId="{211C107F-2C0C-4763-B4E8-73EA78200744}" type="presParOf" srcId="{FD5F66CE-328E-4258-9583-30B9539AA9F9}" destId="{ECA57A10-02B0-461C-A38F-CF243B58F4EA}" srcOrd="1" destOrd="0" presId="urn:microsoft.com/office/officeart/2009/3/layout/HorizontalOrganizationChart"/>
    <dgm:cxn modelId="{D9D560CF-BEE1-4D55-92C8-FC0722B3B6DF}" type="presParOf" srcId="{37F868F0-E24E-4DDC-A704-09A8B9EDD8EE}" destId="{87557815-057D-4E05-AD46-DEA4B54D6065}" srcOrd="1" destOrd="0" presId="urn:microsoft.com/office/officeart/2009/3/layout/HorizontalOrganizationChart"/>
    <dgm:cxn modelId="{A513DB6C-0B79-49D1-924D-EAD327D97B70}" type="presParOf" srcId="{37F868F0-E24E-4DDC-A704-09A8B9EDD8EE}" destId="{963C94DC-61FB-48D5-9C70-E2513347E61E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04334-B055-4383-B17C-10A21B09EF86}">
      <dsp:nvSpPr>
        <dsp:cNvPr id="0" name=""/>
        <dsp:cNvSpPr/>
      </dsp:nvSpPr>
      <dsp:spPr>
        <a:xfrm>
          <a:off x="3192270" y="1121211"/>
          <a:ext cx="1508201" cy="134660"/>
        </a:xfrm>
        <a:custGeom>
          <a:avLst/>
          <a:gdLst/>
          <a:ahLst/>
          <a:cxnLst/>
          <a:rect l="0" t="0" r="0" b="0"/>
          <a:pathLst>
            <a:path>
              <a:moveTo>
                <a:pt x="0" y="134660"/>
              </a:moveTo>
              <a:lnTo>
                <a:pt x="1508201" y="134660"/>
              </a:lnTo>
              <a:lnTo>
                <a:pt x="1508201" y="0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57E1D6-3565-4C1F-BA16-2B4B2F18C1B9}">
      <dsp:nvSpPr>
        <dsp:cNvPr id="0" name=""/>
        <dsp:cNvSpPr/>
      </dsp:nvSpPr>
      <dsp:spPr>
        <a:xfrm>
          <a:off x="3192270" y="1255872"/>
          <a:ext cx="3016403" cy="926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00946" y="0"/>
              </a:lnTo>
              <a:lnTo>
                <a:pt x="2800946" y="926466"/>
              </a:lnTo>
              <a:lnTo>
                <a:pt x="3016403" y="926466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E51898-0CDE-4817-8E83-0A60C1A0738A}">
      <dsp:nvSpPr>
        <dsp:cNvPr id="0" name=""/>
        <dsp:cNvSpPr/>
      </dsp:nvSpPr>
      <dsp:spPr>
        <a:xfrm>
          <a:off x="3192270" y="1210152"/>
          <a:ext cx="30164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16403" y="45720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063B4A-A8FD-4C2E-8FED-51963CCCC32C}">
      <dsp:nvSpPr>
        <dsp:cNvPr id="0" name=""/>
        <dsp:cNvSpPr/>
      </dsp:nvSpPr>
      <dsp:spPr>
        <a:xfrm>
          <a:off x="3192270" y="329405"/>
          <a:ext cx="3016403" cy="926466"/>
        </a:xfrm>
        <a:custGeom>
          <a:avLst/>
          <a:gdLst/>
          <a:ahLst/>
          <a:cxnLst/>
          <a:rect l="0" t="0" r="0" b="0"/>
          <a:pathLst>
            <a:path>
              <a:moveTo>
                <a:pt x="0" y="926466"/>
              </a:moveTo>
              <a:lnTo>
                <a:pt x="2800946" y="926466"/>
              </a:lnTo>
              <a:lnTo>
                <a:pt x="2800946" y="0"/>
              </a:lnTo>
              <a:lnTo>
                <a:pt x="3016403" y="0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FB34E5-6FF9-4DC7-9ED7-7464B5957118}">
      <dsp:nvSpPr>
        <dsp:cNvPr id="0" name=""/>
        <dsp:cNvSpPr/>
      </dsp:nvSpPr>
      <dsp:spPr>
        <a:xfrm>
          <a:off x="1037695" y="927299"/>
          <a:ext cx="2154574" cy="65714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rgbClr val="002060"/>
              </a:solidFill>
            </a:rPr>
            <a:t>Avaliação Externa AB/SB</a:t>
          </a:r>
          <a:endParaRPr lang="pt-BR" sz="1800" b="1" kern="1200" dirty="0">
            <a:solidFill>
              <a:srgbClr val="002060"/>
            </a:solidFill>
          </a:endParaRPr>
        </a:p>
      </dsp:txBody>
      <dsp:txXfrm>
        <a:off x="1037695" y="927299"/>
        <a:ext cx="2154574" cy="657145"/>
      </dsp:txXfrm>
    </dsp:sp>
    <dsp:sp modelId="{7D643307-8EF0-4FFB-A896-7D7CC29CD730}">
      <dsp:nvSpPr>
        <dsp:cNvPr id="0" name=""/>
        <dsp:cNvSpPr/>
      </dsp:nvSpPr>
      <dsp:spPr>
        <a:xfrm>
          <a:off x="6208673" y="832"/>
          <a:ext cx="2154574" cy="65714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rgbClr val="002060"/>
              </a:solidFill>
            </a:rPr>
            <a:t>35</a:t>
          </a:r>
          <a:r>
            <a:rPr lang="pt-BR" sz="1800" kern="1200" dirty="0" smtClean="0">
              <a:solidFill>
                <a:srgbClr val="002060"/>
              </a:solidFill>
            </a:rPr>
            <a:t> Padrões Essenciais</a:t>
          </a:r>
          <a:endParaRPr lang="pt-BR" sz="1800" kern="1200" dirty="0">
            <a:solidFill>
              <a:srgbClr val="002060"/>
            </a:solidFill>
          </a:endParaRPr>
        </a:p>
      </dsp:txBody>
      <dsp:txXfrm>
        <a:off x="6208673" y="832"/>
        <a:ext cx="2154574" cy="657145"/>
      </dsp:txXfrm>
    </dsp:sp>
    <dsp:sp modelId="{4EB9B68D-53B7-4BF0-92AB-3EDDCECA8153}">
      <dsp:nvSpPr>
        <dsp:cNvPr id="0" name=""/>
        <dsp:cNvSpPr/>
      </dsp:nvSpPr>
      <dsp:spPr>
        <a:xfrm>
          <a:off x="6208673" y="927299"/>
          <a:ext cx="2154574" cy="65714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rgbClr val="002060"/>
              </a:solidFill>
            </a:rPr>
            <a:t>23</a:t>
          </a:r>
          <a:r>
            <a:rPr lang="pt-BR" sz="1600" kern="1200" dirty="0" smtClean="0">
              <a:solidFill>
                <a:srgbClr val="002060"/>
              </a:solidFill>
            </a:rPr>
            <a:t> Padrões Estratégicos</a:t>
          </a:r>
          <a:endParaRPr lang="pt-BR" sz="1600" kern="1200" dirty="0">
            <a:solidFill>
              <a:srgbClr val="002060"/>
            </a:solidFill>
          </a:endParaRPr>
        </a:p>
      </dsp:txBody>
      <dsp:txXfrm>
        <a:off x="6208673" y="927299"/>
        <a:ext cx="2154574" cy="657145"/>
      </dsp:txXfrm>
    </dsp:sp>
    <dsp:sp modelId="{986C2E9B-E629-4378-9D46-518A7AEACBE9}">
      <dsp:nvSpPr>
        <dsp:cNvPr id="0" name=""/>
        <dsp:cNvSpPr/>
      </dsp:nvSpPr>
      <dsp:spPr>
        <a:xfrm>
          <a:off x="6208673" y="1853766"/>
          <a:ext cx="2154574" cy="65714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rgbClr val="002060"/>
              </a:solidFill>
            </a:rPr>
            <a:t>662</a:t>
          </a:r>
          <a:r>
            <a:rPr lang="pt-BR" sz="1800" kern="1200" dirty="0" smtClean="0">
              <a:solidFill>
                <a:srgbClr val="002060"/>
              </a:solidFill>
            </a:rPr>
            <a:t> Padrões Gerais Matriz de Pontuação </a:t>
          </a:r>
          <a:endParaRPr lang="pt-BR" sz="1800" kern="1200" dirty="0">
            <a:solidFill>
              <a:srgbClr val="002060"/>
            </a:solidFill>
          </a:endParaRPr>
        </a:p>
      </dsp:txBody>
      <dsp:txXfrm>
        <a:off x="6208673" y="1853766"/>
        <a:ext cx="2154574" cy="657145"/>
      </dsp:txXfrm>
    </dsp:sp>
    <dsp:sp modelId="{300B12FC-08D2-48E8-B2CA-C3026441F5B7}">
      <dsp:nvSpPr>
        <dsp:cNvPr id="0" name=""/>
        <dsp:cNvSpPr/>
      </dsp:nvSpPr>
      <dsp:spPr>
        <a:xfrm>
          <a:off x="3623184" y="464066"/>
          <a:ext cx="2154574" cy="65714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rgbClr val="002060"/>
              </a:solidFill>
            </a:rPr>
            <a:t>Verificação de </a:t>
          </a:r>
          <a:r>
            <a:rPr lang="pt-BR" sz="1800" b="1" kern="1200" dirty="0" smtClean="0">
              <a:solidFill>
                <a:srgbClr val="002060"/>
              </a:solidFill>
            </a:rPr>
            <a:t>720</a:t>
          </a:r>
          <a:r>
            <a:rPr lang="pt-BR" sz="1800" kern="1200" dirty="0" smtClean="0">
              <a:solidFill>
                <a:srgbClr val="002060"/>
              </a:solidFill>
            </a:rPr>
            <a:t> Padrões de qualidade</a:t>
          </a:r>
          <a:endParaRPr lang="pt-BR" sz="1800" kern="1200" dirty="0">
            <a:solidFill>
              <a:srgbClr val="002060"/>
            </a:solidFill>
          </a:endParaRPr>
        </a:p>
      </dsp:txBody>
      <dsp:txXfrm>
        <a:off x="3623184" y="464066"/>
        <a:ext cx="2154574" cy="6571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04334-B055-4383-B17C-10A21B09EF86}">
      <dsp:nvSpPr>
        <dsp:cNvPr id="0" name=""/>
        <dsp:cNvSpPr/>
      </dsp:nvSpPr>
      <dsp:spPr>
        <a:xfrm>
          <a:off x="2059040" y="1090683"/>
          <a:ext cx="1439385" cy="128516"/>
        </a:xfrm>
        <a:custGeom>
          <a:avLst/>
          <a:gdLst/>
          <a:ahLst/>
          <a:cxnLst/>
          <a:rect l="0" t="0" r="0" b="0"/>
          <a:pathLst>
            <a:path>
              <a:moveTo>
                <a:pt x="0" y="128516"/>
              </a:moveTo>
              <a:lnTo>
                <a:pt x="1439385" y="128516"/>
              </a:lnTo>
              <a:lnTo>
                <a:pt x="1439385" y="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57E1D6-3565-4C1F-BA16-2B4B2F18C1B9}">
      <dsp:nvSpPr>
        <dsp:cNvPr id="0" name=""/>
        <dsp:cNvSpPr/>
      </dsp:nvSpPr>
      <dsp:spPr>
        <a:xfrm>
          <a:off x="2059040" y="1219200"/>
          <a:ext cx="2878771" cy="884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73144" y="0"/>
              </a:lnTo>
              <a:lnTo>
                <a:pt x="2673144" y="884193"/>
              </a:lnTo>
              <a:lnTo>
                <a:pt x="2878771" y="884193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E51898-0CDE-4817-8E83-0A60C1A0738A}">
      <dsp:nvSpPr>
        <dsp:cNvPr id="0" name=""/>
        <dsp:cNvSpPr/>
      </dsp:nvSpPr>
      <dsp:spPr>
        <a:xfrm>
          <a:off x="2059040" y="1173479"/>
          <a:ext cx="28787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78771" y="4572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063B4A-A8FD-4C2E-8FED-51963CCCC32C}">
      <dsp:nvSpPr>
        <dsp:cNvPr id="0" name=""/>
        <dsp:cNvSpPr/>
      </dsp:nvSpPr>
      <dsp:spPr>
        <a:xfrm>
          <a:off x="2059040" y="335006"/>
          <a:ext cx="2878771" cy="884193"/>
        </a:xfrm>
        <a:custGeom>
          <a:avLst/>
          <a:gdLst/>
          <a:ahLst/>
          <a:cxnLst/>
          <a:rect l="0" t="0" r="0" b="0"/>
          <a:pathLst>
            <a:path>
              <a:moveTo>
                <a:pt x="0" y="884193"/>
              </a:moveTo>
              <a:lnTo>
                <a:pt x="2673144" y="884193"/>
              </a:lnTo>
              <a:lnTo>
                <a:pt x="2673144" y="0"/>
              </a:lnTo>
              <a:lnTo>
                <a:pt x="2878771" y="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FB34E5-6FF9-4DC7-9ED7-7464B5957118}">
      <dsp:nvSpPr>
        <dsp:cNvPr id="0" name=""/>
        <dsp:cNvSpPr/>
      </dsp:nvSpPr>
      <dsp:spPr>
        <a:xfrm>
          <a:off x="2775" y="905619"/>
          <a:ext cx="2056265" cy="627160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accent6">
                  <a:lumMod val="50000"/>
                </a:schemeClr>
              </a:solidFill>
            </a:rPr>
            <a:t>Avaliação Externa AB</a:t>
          </a:r>
          <a:endParaRPr lang="pt-BR" sz="18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775" y="905619"/>
        <a:ext cx="2056265" cy="627160"/>
      </dsp:txXfrm>
    </dsp:sp>
    <dsp:sp modelId="{7D643307-8EF0-4FFB-A896-7D7CC29CD730}">
      <dsp:nvSpPr>
        <dsp:cNvPr id="0" name=""/>
        <dsp:cNvSpPr/>
      </dsp:nvSpPr>
      <dsp:spPr>
        <a:xfrm>
          <a:off x="4937812" y="21425"/>
          <a:ext cx="2056265" cy="627160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accent6">
                  <a:lumMod val="50000"/>
                </a:schemeClr>
              </a:solidFill>
            </a:rPr>
            <a:t>20 </a:t>
          </a:r>
          <a:r>
            <a:rPr lang="pt-BR" sz="1800" kern="1200" dirty="0" smtClean="0">
              <a:solidFill>
                <a:schemeClr val="accent6">
                  <a:lumMod val="50000"/>
                </a:schemeClr>
              </a:solidFill>
            </a:rPr>
            <a:t>Padrões Essenciais</a:t>
          </a:r>
          <a:endParaRPr lang="pt-BR" sz="18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4937812" y="21425"/>
        <a:ext cx="2056265" cy="627160"/>
      </dsp:txXfrm>
    </dsp:sp>
    <dsp:sp modelId="{4EB9B68D-53B7-4BF0-92AB-3EDDCECA8153}">
      <dsp:nvSpPr>
        <dsp:cNvPr id="0" name=""/>
        <dsp:cNvSpPr/>
      </dsp:nvSpPr>
      <dsp:spPr>
        <a:xfrm>
          <a:off x="4937812" y="905619"/>
          <a:ext cx="2056265" cy="627160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accent6">
                  <a:lumMod val="50000"/>
                </a:schemeClr>
              </a:solidFill>
            </a:rPr>
            <a:t>17</a:t>
          </a:r>
          <a:r>
            <a:rPr lang="pt-BR" sz="1600" kern="1200" dirty="0" smtClean="0">
              <a:solidFill>
                <a:schemeClr val="accent6">
                  <a:lumMod val="50000"/>
                </a:schemeClr>
              </a:solidFill>
            </a:rPr>
            <a:t> Padrões Estratégicos</a:t>
          </a:r>
          <a:endParaRPr lang="pt-BR" sz="16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4937812" y="905619"/>
        <a:ext cx="2056265" cy="627160"/>
      </dsp:txXfrm>
    </dsp:sp>
    <dsp:sp modelId="{986C2E9B-E629-4378-9D46-518A7AEACBE9}">
      <dsp:nvSpPr>
        <dsp:cNvPr id="0" name=""/>
        <dsp:cNvSpPr/>
      </dsp:nvSpPr>
      <dsp:spPr>
        <a:xfrm>
          <a:off x="4937812" y="1789813"/>
          <a:ext cx="2056265" cy="627160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accent6">
                  <a:lumMod val="50000"/>
                </a:schemeClr>
              </a:solidFill>
            </a:rPr>
            <a:t>495</a:t>
          </a:r>
          <a:r>
            <a:rPr lang="pt-BR" sz="1800" kern="1200" dirty="0" smtClean="0">
              <a:solidFill>
                <a:schemeClr val="accent6">
                  <a:lumMod val="50000"/>
                </a:schemeClr>
              </a:solidFill>
            </a:rPr>
            <a:t> Padrões Gerais Matriz de Pontuação</a:t>
          </a:r>
          <a:endParaRPr lang="pt-BR" sz="18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4937812" y="1789813"/>
        <a:ext cx="2056265" cy="627160"/>
      </dsp:txXfrm>
    </dsp:sp>
    <dsp:sp modelId="{300B12FC-08D2-48E8-B2CA-C3026441F5B7}">
      <dsp:nvSpPr>
        <dsp:cNvPr id="0" name=""/>
        <dsp:cNvSpPr/>
      </dsp:nvSpPr>
      <dsp:spPr>
        <a:xfrm>
          <a:off x="2470293" y="463522"/>
          <a:ext cx="2056265" cy="627160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accent6">
                  <a:lumMod val="50000"/>
                </a:schemeClr>
              </a:solidFill>
            </a:rPr>
            <a:t>Verificação de </a:t>
          </a:r>
          <a:r>
            <a:rPr lang="pt-BR" sz="1800" b="1" kern="1200" dirty="0" smtClean="0">
              <a:solidFill>
                <a:schemeClr val="accent6">
                  <a:lumMod val="50000"/>
                </a:schemeClr>
              </a:solidFill>
            </a:rPr>
            <a:t>532</a:t>
          </a:r>
          <a:r>
            <a:rPr lang="pt-BR" sz="1800" kern="1200" dirty="0" smtClean="0">
              <a:solidFill>
                <a:schemeClr val="accent6">
                  <a:lumMod val="50000"/>
                </a:schemeClr>
              </a:solidFill>
            </a:rPr>
            <a:t> Padrões de qualidade</a:t>
          </a:r>
          <a:endParaRPr lang="pt-BR" sz="18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470293" y="463522"/>
        <a:ext cx="2056265" cy="627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25D4112-A2F4-4337-861A-2DB352C47D05}" type="datetimeFigureOut">
              <a:rPr lang="pt-BR"/>
              <a:pPr>
                <a:defRPr/>
              </a:pPr>
              <a:t>27/11/2018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08876EB-537E-437B-8F3C-58063AE4B5F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55750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876EB-537E-437B-8F3C-58063AE4B5F8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3390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Google Shape;837;g3efaecbaec_0_7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Google Shape;838;g3efaecbaec_0_7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Google Shape;889;g3efa7322f6_0_189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Google Shape;890;g3efa7322f6_0_1895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Google Shape;1067;g3efa7322f6_0_1960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Google Shape;1068;g3efa7322f6_0_1960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Google Shape;968;g3efe972e06_0_23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Google Shape;969;g3efe972e06_0_23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Google Shape;982;g3efe972e06_0_68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Google Shape;983;g3efe972e06_0_68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Google Shape;962;g3efe972e06_0_44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Google Shape;963;g3efe972e06_0_44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514AB-CAAF-48FB-8AF7-BA80025BBA74}" type="datetime1">
              <a:rPr lang="pt-BR" smtClean="0"/>
              <a:t>27/11/2018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28 de 28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3E10C-1D7D-43A8-9F4B-24A2CFD1066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6ED10-9E60-4AD8-A2CD-7CAE3A4C681D}" type="datetime1">
              <a:rPr lang="pt-BR" smtClean="0"/>
              <a:t>27/11/2018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28 de 28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567CF-D94D-4E49-AAA2-0322615F2AB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8DFA3-31A4-4271-B91E-A6C53BE319DE}" type="datetime1">
              <a:rPr lang="pt-BR" smtClean="0"/>
              <a:t>27/11/2018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28 de 28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A81D8-B8DD-41CC-AA36-A07DA09C770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F54BE-4AFA-451D-B9A1-B8BA5F07C4B3}" type="datetime1">
              <a:rPr lang="pt-BR" smtClean="0"/>
              <a:t>27/11/2018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28 de 28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4CBA3-67E6-41BA-AA52-52A6ABDC7B9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543CD-D709-4F52-8F00-3183E4DD8DBF}" type="datetime1">
              <a:rPr lang="pt-BR" smtClean="0"/>
              <a:t>27/11/2018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28 de 28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616A0-1BB0-4F4B-A28A-466C96C8047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90ABA-F9AB-4A34-B634-F96512672C2C}" type="datetime1">
              <a:rPr lang="pt-BR" smtClean="0"/>
              <a:t>27/11/2018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28 de 28</a:t>
            </a: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4BB0D-47AD-46CE-AC27-5FD70C77A9B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4E00F-259E-4B10-955E-FD73FA5960D1}" type="datetime1">
              <a:rPr lang="pt-BR" smtClean="0"/>
              <a:t>27/11/2018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28 de 28</a:t>
            </a: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53593-6D8F-47B6-97C0-392098B249A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5504E-5C12-4D08-B1B2-4460B687A549}" type="datetime1">
              <a:rPr lang="pt-BR" smtClean="0"/>
              <a:t>27/11/2018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28 de 28</a:t>
            </a: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21236-C06A-45D0-9161-C5B302E9920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75081-FD16-4742-86BF-0EA390DEDF55}" type="datetime1">
              <a:rPr lang="pt-BR" smtClean="0"/>
              <a:t>27/11/2018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28 de 28</a:t>
            </a: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8B433-D61B-434F-9020-23C7C8F8C67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297F7-6679-456D-9162-2C684ABC50ED}" type="datetime1">
              <a:rPr lang="pt-BR" smtClean="0"/>
              <a:t>27/11/2018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28 de 28</a:t>
            </a: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4D3B6-513C-41ED-86D5-E317F8C05A9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43878-B0BE-490A-858B-1769AE17DA4E}" type="datetime1">
              <a:rPr lang="pt-BR" smtClean="0"/>
              <a:t>27/11/2018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28 de 28</a:t>
            </a: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9EF13-298B-416A-A5A7-4FE732E1C6D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19D106-883A-4B11-89F6-0A31E4391B87}" type="datetime1">
              <a:rPr lang="pt-BR" smtClean="0"/>
              <a:t>27/11/2018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pt-BR" smtClean="0"/>
              <a:t>28 de 28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2FABAF2-22ED-4CFF-BAAA-6FC4846EC12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189.28.128.100/dab/docs/portaldab/documentos/pmaq/nota_metodologica_certificacao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Chart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Chart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Chart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Chart7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Chart8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Chart9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Chart10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cggab@saude.gov.br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Char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Chart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Chart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168985"/>
            <a:ext cx="11130456" cy="2387600"/>
          </a:xfrm>
        </p:spPr>
        <p:txBody>
          <a:bodyPr/>
          <a:lstStyle/>
          <a:p>
            <a:r>
              <a:rPr lang="pt-BR" sz="6600" b="1" dirty="0">
                <a:latin typeface="Titillium Web"/>
                <a:ea typeface="Titillium Web"/>
                <a:cs typeface="Titillium Web"/>
                <a:sym typeface="Titillium Web"/>
              </a:rPr>
              <a:t>Certificação 3º Ciclo</a:t>
            </a:r>
            <a:br>
              <a:rPr lang="pt-BR" sz="6600" b="1" dirty="0"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pt-BR" sz="5400" dirty="0"/>
              <a:t>Programa de Melhoria do Acesso e da Qualidade da Atenção </a:t>
            </a:r>
            <a:r>
              <a:rPr lang="pt-BR" sz="5400" dirty="0" smtClean="0"/>
              <a:t>Básica</a:t>
            </a:r>
            <a:endParaRPr lang="pt-BR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862552"/>
            <a:ext cx="9144000" cy="677917"/>
          </a:xfrm>
        </p:spPr>
        <p:txBody>
          <a:bodyPr/>
          <a:lstStyle/>
          <a:p>
            <a:r>
              <a:rPr lang="pt-BR" sz="1800" dirty="0" smtClean="0"/>
              <a:t>Erika Rodrigues de Almeida</a:t>
            </a:r>
          </a:p>
          <a:p>
            <a:r>
              <a:rPr lang="pt-BR" sz="1800" dirty="0" smtClean="0"/>
              <a:t>CGGAB/DAB/SAS/MS</a:t>
            </a:r>
            <a:endParaRPr lang="pt-BR" sz="1800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 bwMode="auto">
          <a:xfrm>
            <a:off x="1487214" y="5607269"/>
            <a:ext cx="9144000" cy="67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Campo Grande/MS</a:t>
            </a:r>
          </a:p>
          <a:p>
            <a:r>
              <a:rPr lang="pt-BR" sz="1800" dirty="0" smtClean="0"/>
              <a:t>2018</a:t>
            </a:r>
            <a:endParaRPr lang="pt-BR" sz="18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86904378-761C-445F-B638-CFF0BD446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556" y="274483"/>
            <a:ext cx="1951244" cy="1789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Espaço Reservado para Rodapé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28 de 28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8100" y="727075"/>
            <a:ext cx="9601200" cy="1303338"/>
          </a:xfrm>
        </p:spPr>
        <p:txBody>
          <a:bodyPr/>
          <a:lstStyle/>
          <a:p>
            <a:pPr>
              <a:defRPr/>
            </a:pPr>
            <a:r>
              <a:rPr lang="pt-BR" sz="3600" dirty="0" smtClean="0"/>
              <a:t>Nota Metodológica</a:t>
            </a:r>
            <a:r>
              <a:rPr lang="pt-BR" sz="3600" dirty="0"/>
              <a:t> PMAQ 3º Ciclo</a:t>
            </a:r>
            <a:r>
              <a:rPr lang="pt-BR" sz="3600" dirty="0" smtClean="0"/>
              <a:t> 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93229" y="2320980"/>
            <a:ext cx="10105696" cy="3317875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Contém todas as informações sobre a certificação</a:t>
            </a:r>
            <a:r>
              <a:rPr lang="en" sz="2000" dirty="0">
                <a:latin typeface="Times New Roman"/>
                <a:ea typeface="Times New Roman"/>
                <a:cs typeface="Times New Roman"/>
                <a:sym typeface="Times New Roman"/>
              </a:rPr>
              <a:t> das </a:t>
            </a:r>
            <a:r>
              <a:rPr lang="en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equipes aderidas ao PMAQ</a:t>
            </a:r>
            <a:r>
              <a:rPr lang="pt-BR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especificando os critérios, o passo a passo do método de cálculo dos indicadores, os valores, entre outros. </a:t>
            </a:r>
            <a:endParaRPr lang="pt-BR" sz="2000" dirty="0"/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n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É </a:t>
            </a:r>
            <a:r>
              <a:rPr lang="en" sz="2000" dirty="0">
                <a:latin typeface="Times New Roman"/>
                <a:ea typeface="Times New Roman"/>
                <a:cs typeface="Times New Roman"/>
                <a:sym typeface="Times New Roman"/>
              </a:rPr>
              <a:t>importante que todos os atores que participam do Programa tenham apropriação dos mecanismos que o constituem como forma de utilizar suas ferramentas e seus resultados na qualificação das equipes e da gestão da Atenção Básica (AB</a:t>
            </a:r>
            <a:r>
              <a:rPr lang="en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t-BR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Disponível no site do DAB/MS</a:t>
            </a:r>
            <a:r>
              <a:rPr lang="pt-BR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buNone/>
              <a:defRPr/>
            </a:pPr>
            <a:r>
              <a:rPr lang="pt-BR" sz="2000" u="sng" dirty="0" smtClean="0"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</a:t>
            </a:r>
            <a:r>
              <a:rPr lang="pt-BR" sz="2000" u="sng" dirty="0" smtClean="0"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://189.28.128.100/dab/docs/portaldab/documentos/pmaq/nota_metodologica_certificacao.pdf</a:t>
            </a:r>
            <a:endParaRPr lang="pt-BR" sz="2000" u="sng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t-BR" sz="20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28 de 28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838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oogle Shape;892;p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130876"/>
              </p:ext>
            </p:extLst>
          </p:nvPr>
        </p:nvGraphicFramePr>
        <p:xfrm>
          <a:off x="658813" y="622300"/>
          <a:ext cx="10923587" cy="5752099"/>
        </p:xfrm>
        <a:graphic>
          <a:graphicData uri="http://schemas.openxmlformats.org/drawingml/2006/table">
            <a:tbl>
              <a:tblPr/>
              <a:tblGrid>
                <a:gridCol w="1382712"/>
                <a:gridCol w="882650"/>
                <a:gridCol w="5000625"/>
                <a:gridCol w="712788"/>
                <a:gridCol w="495300"/>
                <a:gridCol w="671512"/>
                <a:gridCol w="565150"/>
                <a:gridCol w="623888"/>
                <a:gridCol w="588962"/>
              </a:tblGrid>
              <a:tr h="331788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Titillium Web" charset="0"/>
                        </a:rPr>
                        <a:t>Desempenho</a:t>
                      </a:r>
                    </a:p>
                  </a:txBody>
                  <a:tcPr marL="91425" marR="91425" marT="68575" marB="68575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Titillium Web" charset="0"/>
                        </a:rPr>
                        <a:t>Intervalo</a:t>
                      </a:r>
                    </a:p>
                  </a:txBody>
                  <a:tcPr marL="91425" marR="91425" marT="68575" marB="68575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Titillium Web" charset="0"/>
                        </a:rPr>
                        <a:t>Descrição da classificação</a:t>
                      </a:r>
                    </a:p>
                  </a:txBody>
                  <a:tcPr marL="91425" marR="91425" marT="68575" marB="68575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Titillium Web" charset="0"/>
                        </a:rPr>
                        <a:t>Quantitativo de equipes</a:t>
                      </a:r>
                    </a:p>
                  </a:txBody>
                  <a:tcPr marL="91425" marR="91425" marT="68575" marB="68575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051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Titillium Web" charset="0"/>
                        </a:rPr>
                        <a:t>eSF</a:t>
                      </a:r>
                    </a:p>
                  </a:txBody>
                  <a:tcPr marL="91425" marR="91425" marT="68575" marB="68575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98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Titillium Web" charset="0"/>
                        </a:rPr>
                        <a:t>eSF/SB</a:t>
                      </a:r>
                    </a:p>
                  </a:txBody>
                  <a:tcPr marL="91425" marR="91425" marT="68575" marB="68575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98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Titillium Web" charset="0"/>
                        </a:rPr>
                        <a:t>Total</a:t>
                      </a:r>
                    </a:p>
                  </a:txBody>
                  <a:tcPr marL="91425" marR="91425" marT="68575" marB="68575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98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051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Titillium Web" charset="0"/>
                        </a:rPr>
                        <a:t>N</a:t>
                      </a:r>
                    </a:p>
                  </a:txBody>
                  <a:tcPr marL="91425" marR="91425" marT="68575" marB="68575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98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Titillium Web" charset="0"/>
                        </a:rPr>
                        <a:t>%</a:t>
                      </a:r>
                    </a:p>
                  </a:txBody>
                  <a:tcPr marL="91425" marR="91425" marT="68575" marB="68575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98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Titillium Web" charset="0"/>
                        </a:rPr>
                        <a:t>N</a:t>
                      </a:r>
                    </a:p>
                  </a:txBody>
                  <a:tcPr marL="91425" marR="91425" marT="68575" marB="68575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98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Titillium Web" charset="0"/>
                        </a:rPr>
                        <a:t>%</a:t>
                      </a:r>
                    </a:p>
                  </a:txBody>
                  <a:tcPr marL="91425" marR="91425" marT="68575" marB="68575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98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Titillium Web" charset="0"/>
                        </a:rPr>
                        <a:t>N</a:t>
                      </a:r>
                    </a:p>
                  </a:txBody>
                  <a:tcPr marL="91425" marR="91425" marT="68575" marB="68575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98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Titillium Web" charset="0"/>
                        </a:rPr>
                        <a:t>%</a:t>
                      </a:r>
                    </a:p>
                  </a:txBody>
                  <a:tcPr marL="91425" marR="91425" marT="68575" marB="68575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980"/>
                      </a:srgbClr>
                    </a:solidFill>
                  </a:tcPr>
                </a:tc>
              </a:tr>
              <a:tr h="665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Titillium Web" charset="0"/>
                        </a:rPr>
                        <a:t>Ótimo</a:t>
                      </a:r>
                    </a:p>
                  </a:txBody>
                  <a:tcPr marL="91425" marR="91425" marT="68575" marB="68575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98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Titillium Web" charset="0"/>
                        </a:rPr>
                        <a:t>≥ 8,0</a:t>
                      </a:r>
                    </a:p>
                  </a:txBody>
                  <a:tcPr marL="91425" marR="91425" marT="68575" marB="68575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98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Titillium Web" charset="0"/>
                        </a:rPr>
                        <a:t>Equipes com 90% ou mais de cumprimento de padrões essenciais com mais de 8,0 pontos e que cumprem 50% ou mais de padrões estratégicos.</a:t>
                      </a:r>
                    </a:p>
                  </a:txBody>
                  <a:tcPr marL="91425" marR="91425" marT="68575" marB="68575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98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Arial" charset="0"/>
                        </a:rPr>
                        <a:t>234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98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Arial" charset="0"/>
                        </a:rPr>
                        <a:t>1,7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98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Arial" charset="0"/>
                        </a:rPr>
                        <a:t>703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98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Arial" charset="0"/>
                        </a:rPr>
                        <a:t>3,3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98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Arial" charset="0"/>
                        </a:rPr>
                        <a:t>937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98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Arial" charset="0"/>
                        </a:rPr>
                        <a:t>2,7%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980"/>
                      </a:srgbClr>
                    </a:solidFill>
                  </a:tcPr>
                </a:tc>
              </a:tr>
              <a:tr h="835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Titillium Web" charset="0"/>
                        </a:rPr>
                        <a:t>Muito bom</a:t>
                      </a:r>
                    </a:p>
                  </a:txBody>
                  <a:tcPr marL="91425" marR="91425" marT="68575" marB="68575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98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Titillium Web" charset="0"/>
                        </a:rPr>
                        <a:t>&gt; 7 até 7,99</a:t>
                      </a:r>
                    </a:p>
                  </a:txBody>
                  <a:tcPr marL="91425" marR="91425" marT="68575" marB="68575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98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Titillium Web" charset="0"/>
                        </a:rPr>
                        <a:t>Equipes com 90% ou mais de padrões essenciais e com pontuação entre 7,01 e 7,99 pontos, ou equipes com 90% ou mais de cumprimento de padrões essenciais com mais de 8,0 pontos que NÃO cumprem 50% ou mais de padrões estratégicos.</a:t>
                      </a:r>
                    </a:p>
                  </a:txBody>
                  <a:tcPr marL="91425" marR="91425" marT="68575" marB="68575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98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Arial" charset="0"/>
                        </a:rPr>
                        <a:t>1.830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98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Arial" charset="0"/>
                        </a:rPr>
                        <a:t>13,4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98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Arial" charset="0"/>
                        </a:rPr>
                        <a:t>2.918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98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Arial" charset="0"/>
                        </a:rPr>
                        <a:t>13,8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98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Arial" charset="0"/>
                        </a:rPr>
                        <a:t>4748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98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Arial" charset="0"/>
                        </a:rPr>
                        <a:t>13,7%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980"/>
                      </a:srgbClr>
                    </a:solidFill>
                  </a:tcPr>
                </a:tc>
              </a:tr>
              <a:tr h="561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Titillium Web" charset="0"/>
                        </a:rPr>
                        <a:t>Bom</a:t>
                      </a:r>
                    </a:p>
                  </a:txBody>
                  <a:tcPr marL="91425" marR="91425" marT="68575" marB="68575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98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Titillium Web" charset="0"/>
                        </a:rPr>
                        <a:t>&gt; 6 até 7</a:t>
                      </a:r>
                    </a:p>
                  </a:txBody>
                  <a:tcPr marL="91425" marR="91425" marT="68575" marB="68575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98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Titillium Web" charset="0"/>
                        </a:rPr>
                        <a:t>Equipes com 90% ou mais de cumprimento de padrões essenciais com pontuação entre 6,01 e 7,0 pontos.</a:t>
                      </a:r>
                    </a:p>
                  </a:txBody>
                  <a:tcPr marL="91425" marR="91425" marT="68575" marB="68575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98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Arial" charset="0"/>
                        </a:rPr>
                        <a:t>3.983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98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Arial" charset="0"/>
                        </a:rPr>
                        <a:t>29,1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98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Arial" charset="0"/>
                        </a:rPr>
                        <a:t>5.914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98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Arial" charset="0"/>
                        </a:rPr>
                        <a:t>28,0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98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Arial" charset="0"/>
                        </a:rPr>
                        <a:t>9897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98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Arial" charset="0"/>
                        </a:rPr>
                        <a:t>28,5%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980"/>
                      </a:srgbClr>
                    </a:solidFill>
                  </a:tcPr>
                </a:tc>
              </a:tr>
              <a:tr h="561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Titillium Web" charset="0"/>
                        </a:rPr>
                        <a:t>Regular</a:t>
                      </a:r>
                    </a:p>
                  </a:txBody>
                  <a:tcPr marL="91425" marR="91425" marT="68575" marB="68575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98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Titillium Web" charset="0"/>
                        </a:rPr>
                        <a:t>&gt; 4 até 6</a:t>
                      </a:r>
                    </a:p>
                  </a:txBody>
                  <a:tcPr marL="91425" marR="91425" marT="68575" marB="68575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98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Titillium Web" charset="0"/>
                        </a:rPr>
                        <a:t>Equipes com 90% ou mais de cumprimento de padrões essenciais com pontuação entre 4,01 e 6,0 pontos.</a:t>
                      </a:r>
                    </a:p>
                  </a:txBody>
                  <a:tcPr marL="91425" marR="91425" marT="68575" marB="68575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98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Arial" charset="0"/>
                        </a:rPr>
                        <a:t>4.894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98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Arial" charset="0"/>
                        </a:rPr>
                        <a:t>35,8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98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Arial" charset="0"/>
                        </a:rPr>
                        <a:t>7.035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98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Arial" charset="0"/>
                        </a:rPr>
                        <a:t>33,4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98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Arial" charset="0"/>
                        </a:rPr>
                        <a:t>11929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98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Arial" charset="0"/>
                        </a:rPr>
                        <a:t>34,3%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980"/>
                      </a:srgbClr>
                    </a:solidFill>
                  </a:tcPr>
                </a:tc>
              </a:tr>
              <a:tr h="665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Titillium Web" charset="0"/>
                        </a:rPr>
                        <a:t>Ruim</a:t>
                      </a:r>
                    </a:p>
                  </a:txBody>
                  <a:tcPr marL="91425" marR="91425" marT="68575" marB="68575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98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Titillium Web" charset="0"/>
                        </a:rPr>
                        <a:t>0 até 4</a:t>
                      </a:r>
                    </a:p>
                  </a:txBody>
                  <a:tcPr marL="91425" marR="91425" marT="68575" marB="68575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98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Titillium Web" charset="0"/>
                        </a:rPr>
                        <a:t>Equipes com 90% ou mais de cumprimento de padrões essenciais com pontuação até 4,00 pontos, ou Equipes que NÃO cumprem com 90% dos padrões essenciais.</a:t>
                      </a:r>
                    </a:p>
                  </a:txBody>
                  <a:tcPr marL="91425" marR="91425" marT="68575" marB="68575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98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Arial" charset="0"/>
                        </a:rPr>
                        <a:t>1.992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98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Arial" charset="0"/>
                        </a:rPr>
                        <a:t>14,6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98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Arial" charset="0"/>
                        </a:rPr>
                        <a:t>2.581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98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Arial" charset="0"/>
                        </a:rPr>
                        <a:t>12,2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98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Arial" charset="0"/>
                        </a:rPr>
                        <a:t>4573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98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Arial" charset="0"/>
                        </a:rPr>
                        <a:t>13,2%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980"/>
                      </a:srgbClr>
                    </a:solidFill>
                  </a:tcPr>
                </a:tc>
              </a:tr>
              <a:tr h="493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Titillium Web" charset="0"/>
                        </a:rPr>
                        <a:t>Insatisfatória</a:t>
                      </a:r>
                    </a:p>
                  </a:txBody>
                  <a:tcPr marL="91425" marR="91425" marT="68575" marB="68575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98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Titillium Web" charset="0"/>
                        </a:rPr>
                        <a:t>-</a:t>
                      </a:r>
                    </a:p>
                  </a:txBody>
                  <a:tcPr marL="91425" marR="91425" marT="68575" marB="68575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98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Titillium Web" charset="0"/>
                        </a:rPr>
                        <a:t>Equipes que não cumpriram os compromissos assumidos na adesão.</a:t>
                      </a:r>
                    </a:p>
                  </a:txBody>
                  <a:tcPr marL="91425" marR="91425" marT="68575" marB="68575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98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Arial" charset="0"/>
                        </a:rPr>
                        <a:t>29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98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Arial" charset="0"/>
                        </a:rPr>
                        <a:t>0,2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98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Arial" charset="0"/>
                        </a:rPr>
                        <a:t>19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98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Arial" charset="0"/>
                        </a:rPr>
                        <a:t>0,1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98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Arial" charset="0"/>
                        </a:rPr>
                        <a:t>48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98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Arial" charset="0"/>
                        </a:rPr>
                        <a:t>0,1%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980"/>
                      </a:srgbClr>
                    </a:solidFill>
                  </a:tcPr>
                </a:tc>
              </a:tr>
              <a:tr h="922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Titillium Web" charset="0"/>
                        </a:rPr>
                        <a:t>Desclassificada</a:t>
                      </a:r>
                    </a:p>
                  </a:txBody>
                  <a:tcPr marL="91425" marR="91425" marT="68575" marB="68575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98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Titillium Web" charset="0"/>
                        </a:rPr>
                        <a:t>-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tillium Web" charset="0"/>
                        <a:ea typeface="Titillium Web" charset="0"/>
                        <a:cs typeface="Titillium Web" charset="0"/>
                        <a:sym typeface="Titillium Web" charset="0"/>
                      </a:endParaRPr>
                    </a:p>
                  </a:txBody>
                  <a:tcPr marL="91425" marR="91425" marT="68575" marB="68575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98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Titillium Web" charset="0"/>
                        </a:rPr>
                        <a:t>Equipes que </a:t>
                      </a: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Times New Roman" pitchFamily="18" charset="0"/>
                        </a:rPr>
                        <a:t>solicitaram desligamento do Programa por meio de ofício, que</a:t>
                      </a: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Times New Roman" pitchFamily="18" charset="0"/>
                        </a:rPr>
                        <a:t> </a:t>
                      </a: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Titillium Web" charset="0"/>
                        </a:rPr>
                        <a:t>se recusaram a realizar a avaliação externa, ou equipes AB/SB que não possuíam cadeira odontológica</a:t>
                      </a:r>
                    </a:p>
                  </a:txBody>
                  <a:tcPr marL="91425" marR="91425" marT="68575" marB="68575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98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Arial" charset="0"/>
                        </a:rPr>
                        <a:t>724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98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Arial" charset="0"/>
                        </a:rPr>
                        <a:t>5,3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98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Arial" charset="0"/>
                        </a:rPr>
                        <a:t>1.918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98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Arial" charset="0"/>
                        </a:rPr>
                        <a:t>9,1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98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Arial" charset="0"/>
                        </a:rPr>
                        <a:t>2642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98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20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6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4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charset="0"/>
                        <a:defRPr sz="1200">
                          <a:solidFill>
                            <a:srgbClr val="262626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tillium Web" charset="0"/>
                          <a:ea typeface="Titillium Web" charset="0"/>
                          <a:cs typeface="Titillium Web" charset="0"/>
                          <a:sym typeface="Arial" charset="0"/>
                        </a:rPr>
                        <a:t>7,6%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98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28 de 28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641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33413" y="628650"/>
            <a:ext cx="109855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400" dirty="0">
                <a:latin typeface="+mn-lt"/>
              </a:rPr>
              <a:t>Resultado da 1ª lista de certificação por região - PMAQ 3º Ciclo</a:t>
            </a:r>
          </a:p>
        </p:txBody>
      </p:sp>
      <p:pic>
        <p:nvPicPr>
          <p:cNvPr id="35843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62" y="1611367"/>
            <a:ext cx="11382704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28 de 28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95017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22300" y="628650"/>
            <a:ext cx="109601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latin typeface="+mn-lt"/>
              </a:rPr>
              <a:t>Resultado desempenho </a:t>
            </a:r>
            <a:r>
              <a:rPr lang="pt-BR" sz="3600" dirty="0">
                <a:latin typeface="+mn-lt"/>
              </a:rPr>
              <a:t>Mato Grosso do Sul </a:t>
            </a:r>
            <a:r>
              <a:rPr lang="pt-BR" sz="3600" dirty="0">
                <a:latin typeface="+mn-lt"/>
              </a:rPr>
              <a:t>-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/>
              <a:t>1ª</a:t>
            </a:r>
            <a:r>
              <a:rPr lang="pt-BR" sz="3600" dirty="0">
                <a:latin typeface="+mn-lt"/>
              </a:rPr>
              <a:t> lista de certificação PMAQ 3º Ciclo</a:t>
            </a:r>
          </a:p>
        </p:txBody>
      </p:sp>
      <p:graphicFrame>
        <p:nvGraphicFramePr>
          <p:cNvPr id="36867" name="Gráfico 3" descr="Gráfico de visão geral sobre a área financeir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6198252"/>
              </p:ext>
            </p:extLst>
          </p:nvPr>
        </p:nvGraphicFramePr>
        <p:xfrm>
          <a:off x="756745" y="1795462"/>
          <a:ext cx="10389476" cy="4889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Gráfico" r:id="rId3" imgW="7102456" imgH="3871296" progId="Excel.Chart.8">
                  <p:embed/>
                </p:oleObj>
              </mc:Choice>
              <mc:Fallback>
                <p:oleObj name="Gráfico" r:id="rId3" imgW="7102456" imgH="387129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745" y="1795462"/>
                        <a:ext cx="10389476" cy="48891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28 de 28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94650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679575" y="628650"/>
            <a:ext cx="921067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latin typeface="+mn-lt"/>
              </a:rPr>
              <a:t>Equipes desclassificadas AB</a:t>
            </a:r>
          </a:p>
        </p:txBody>
      </p:sp>
      <p:graphicFrame>
        <p:nvGraphicFramePr>
          <p:cNvPr id="37891" name="Gráfico 3" descr="Gráfico de visão geral sobre a área financeir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1054291"/>
              </p:ext>
            </p:extLst>
          </p:nvPr>
        </p:nvGraphicFramePr>
        <p:xfrm>
          <a:off x="1878012" y="1619524"/>
          <a:ext cx="9012238" cy="5112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Gráfico" r:id="rId3" imgW="5840474" imgH="3090940" progId="Excel.Chart.8">
                  <p:embed/>
                </p:oleObj>
              </mc:Choice>
              <mc:Fallback>
                <p:oleObj name="Gráfico" r:id="rId3" imgW="5840474" imgH="309094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8012" y="1619524"/>
                        <a:ext cx="9012238" cy="51123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28 de 28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704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679575" y="628650"/>
            <a:ext cx="921067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latin typeface="+mn-lt"/>
              </a:rPr>
              <a:t>Equipes desclassificadas AB/SB</a:t>
            </a:r>
          </a:p>
        </p:txBody>
      </p:sp>
      <p:graphicFrame>
        <p:nvGraphicFramePr>
          <p:cNvPr id="38915" name="Gráfico 3" descr="Gráfico de visão geral sobre a área financeir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3027025"/>
              </p:ext>
            </p:extLst>
          </p:nvPr>
        </p:nvGraphicFramePr>
        <p:xfrm>
          <a:off x="378372" y="1274763"/>
          <a:ext cx="10657490" cy="5189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Gráfico" r:id="rId3" imgW="6572058" imgH="3481118" progId="Excel.Chart.8">
                  <p:embed/>
                </p:oleObj>
              </mc:Choice>
              <mc:Fallback>
                <p:oleObj name="Gráfico" r:id="rId3" imgW="6572058" imgH="348111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372" y="1274763"/>
                        <a:ext cx="10657490" cy="51890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28 de 28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614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Google Shape;1070;p37"/>
          <p:cNvSpPr>
            <a:spLocks noChangeArrowheads="1"/>
          </p:cNvSpPr>
          <p:nvPr/>
        </p:nvSpPr>
        <p:spPr bwMode="auto">
          <a:xfrm>
            <a:off x="677863" y="1335088"/>
            <a:ext cx="3152775" cy="4484687"/>
          </a:xfrm>
          <a:prstGeom prst="rect">
            <a:avLst/>
          </a:prstGeom>
          <a:solidFill>
            <a:srgbClr val="1B78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39939" name="Google Shape;1071;p37"/>
          <p:cNvSpPr>
            <a:spLocks noChangeArrowheads="1"/>
          </p:cNvSpPr>
          <p:nvPr/>
        </p:nvSpPr>
        <p:spPr bwMode="auto">
          <a:xfrm>
            <a:off x="723900" y="1431925"/>
            <a:ext cx="3060700" cy="2881313"/>
          </a:xfrm>
          <a:prstGeom prst="rect">
            <a:avLst/>
          </a:prstGeom>
          <a:solidFill>
            <a:srgbClr val="FFFFFF"/>
          </a:solidFill>
          <a:ln w="19050">
            <a:solidFill>
              <a:srgbClr val="1D7E74"/>
            </a:solidFill>
            <a:round/>
            <a:headEnd type="none" w="sm" len="sm"/>
            <a:tailEnd type="none" w="sm" len="sm"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39940" name="Google Shape;1072;p37"/>
          <p:cNvSpPr>
            <a:spLocks noChangeArrowheads="1"/>
          </p:cNvSpPr>
          <p:nvPr/>
        </p:nvSpPr>
        <p:spPr bwMode="auto">
          <a:xfrm>
            <a:off x="793750" y="2503488"/>
            <a:ext cx="287813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pt-BR" altLang="pt-BR">
                <a:solidFill>
                  <a:srgbClr val="1D7E74"/>
                </a:solidFill>
                <a:latin typeface="Roboto Medium" charset="0"/>
                <a:ea typeface="Roboto Medium" charset="0"/>
                <a:cs typeface="Roboto Medium" charset="0"/>
                <a:sym typeface="Roboto Medium" charset="0"/>
              </a:rPr>
              <a:t>AUTOAVALIAÇÃO</a:t>
            </a:r>
          </a:p>
        </p:txBody>
      </p:sp>
      <p:sp>
        <p:nvSpPr>
          <p:cNvPr id="39941" name="Google Shape;1073;p37"/>
          <p:cNvSpPr>
            <a:spLocks noChangeArrowheads="1"/>
          </p:cNvSpPr>
          <p:nvPr/>
        </p:nvSpPr>
        <p:spPr bwMode="auto">
          <a:xfrm>
            <a:off x="779463" y="3241675"/>
            <a:ext cx="28781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lnSpc>
                <a:spcPct val="115000"/>
              </a:lnSpc>
            </a:pPr>
            <a:r>
              <a:rPr lang="pt-BR" altLang="pt-BR" sz="1600">
                <a:solidFill>
                  <a:srgbClr val="1D7E74"/>
                </a:solidFill>
                <a:latin typeface="Roboto" charset="0"/>
                <a:ea typeface="Roboto" charset="0"/>
                <a:cs typeface="Roboto" charset="0"/>
                <a:sym typeface="Roboto" charset="0"/>
              </a:rPr>
              <a:t>Implantação de processos autoavaliativos</a:t>
            </a:r>
          </a:p>
          <a:p>
            <a:pPr>
              <a:lnSpc>
                <a:spcPct val="115000"/>
              </a:lnSpc>
            </a:pPr>
            <a:endParaRPr lang="pt-BR" altLang="pt-BR" sz="1600">
              <a:solidFill>
                <a:srgbClr val="1D7E74"/>
              </a:solidFill>
              <a:latin typeface="Roboto" charset="0"/>
              <a:ea typeface="Roboto" charset="0"/>
              <a:cs typeface="Roboto" charset="0"/>
              <a:sym typeface="Roboto" charset="0"/>
            </a:endParaRPr>
          </a:p>
        </p:txBody>
      </p:sp>
      <p:sp>
        <p:nvSpPr>
          <p:cNvPr id="1074" name="Google Shape;1074;p37"/>
          <p:cNvSpPr/>
          <p:nvPr/>
        </p:nvSpPr>
        <p:spPr>
          <a:xfrm>
            <a:off x="906463" y="1643063"/>
            <a:ext cx="2878137" cy="819150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" sz="5333" b="1" dirty="0">
                <a:solidFill>
                  <a:srgbClr val="1D7E74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r>
              <a:rPr lang="en" sz="5333" dirty="0">
                <a:solidFill>
                  <a:srgbClr val="1D7E74"/>
                </a:solidFill>
                <a:latin typeface="Roboto Thin"/>
                <a:ea typeface="Roboto Thin"/>
                <a:cs typeface="Roboto Thin"/>
                <a:sym typeface="Roboto Thin"/>
              </a:rPr>
              <a:t>%</a:t>
            </a:r>
            <a:r>
              <a:rPr lang="en" sz="5333" b="1" dirty="0">
                <a:solidFill>
                  <a:srgbClr val="1D7E7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5333" dirty="0">
              <a:solidFill>
                <a:srgbClr val="1D7E74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39943" name="Google Shape;1075;p37"/>
          <p:cNvSpPr>
            <a:spLocks noChangeArrowheads="1"/>
          </p:cNvSpPr>
          <p:nvPr/>
        </p:nvSpPr>
        <p:spPr bwMode="auto">
          <a:xfrm rot="5400000">
            <a:off x="1701800" y="4346575"/>
            <a:ext cx="473075" cy="441325"/>
          </a:xfrm>
          <a:prstGeom prst="rightArrow">
            <a:avLst>
              <a:gd name="adj1" fmla="val 34241"/>
              <a:gd name="adj2" fmla="val 57101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39944" name="Google Shape;1076;p37"/>
          <p:cNvSpPr>
            <a:spLocks noChangeArrowheads="1"/>
          </p:cNvSpPr>
          <p:nvPr/>
        </p:nvSpPr>
        <p:spPr bwMode="auto">
          <a:xfrm>
            <a:off x="169863" y="4803775"/>
            <a:ext cx="321945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 marL="608013" indent="-404813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1217613" indent="-404813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lnSpc>
                <a:spcPct val="115000"/>
              </a:lnSpc>
              <a:buClr>
                <a:srgbClr val="FFFFFF"/>
              </a:buClr>
              <a:buSzPts val="1200"/>
              <a:buFont typeface="Roboto" charset="0"/>
              <a:buChar char="●"/>
            </a:pPr>
            <a:r>
              <a:rPr lang="pt-BR" altLang="pt-BR" sz="1600">
                <a:solidFill>
                  <a:srgbClr val="FFFFFF"/>
                </a:solidFill>
                <a:latin typeface="Roboto" charset="0"/>
                <a:ea typeface="Roboto" charset="0"/>
                <a:cs typeface="Roboto" charset="0"/>
                <a:sym typeface="Roboto" charset="0"/>
              </a:rPr>
              <a:t>Comprovação: </a:t>
            </a:r>
          </a:p>
          <a:p>
            <a:pPr lvl="1">
              <a:lnSpc>
                <a:spcPct val="115000"/>
              </a:lnSpc>
              <a:buClr>
                <a:srgbClr val="FFFFFF"/>
              </a:buClr>
              <a:buSzPts val="1200"/>
              <a:buFont typeface="Roboto" charset="0"/>
              <a:buChar char="○"/>
            </a:pPr>
            <a:r>
              <a:rPr lang="pt-BR" altLang="pt-BR" sz="1600">
                <a:solidFill>
                  <a:srgbClr val="FFFFFF"/>
                </a:solidFill>
                <a:latin typeface="Roboto" charset="0"/>
                <a:ea typeface="Roboto" charset="0"/>
                <a:cs typeface="Roboto" charset="0"/>
                <a:sym typeface="Roboto" charset="0"/>
              </a:rPr>
              <a:t>Online - Amaq Eletrônico;</a:t>
            </a:r>
          </a:p>
          <a:p>
            <a:pPr lvl="1">
              <a:lnSpc>
                <a:spcPct val="115000"/>
              </a:lnSpc>
              <a:buClr>
                <a:srgbClr val="FFFFFF"/>
              </a:buClr>
              <a:buSzPts val="1200"/>
              <a:buFont typeface="Roboto" charset="0"/>
              <a:buChar char="○"/>
            </a:pPr>
            <a:r>
              <a:rPr lang="pt-BR" altLang="pt-BR" sz="1600">
                <a:solidFill>
                  <a:srgbClr val="FFFFFF"/>
                </a:solidFill>
                <a:latin typeface="Roboto" charset="0"/>
                <a:ea typeface="Roboto" charset="0"/>
                <a:cs typeface="Roboto" charset="0"/>
                <a:sym typeface="Roboto" charset="0"/>
              </a:rPr>
              <a:t>Impressa: Av. externa</a:t>
            </a:r>
          </a:p>
        </p:txBody>
      </p:sp>
      <p:sp>
        <p:nvSpPr>
          <p:cNvPr id="1077" name="Google Shape;1077;p37"/>
          <p:cNvSpPr txBox="1">
            <a:spLocks noGrp="1"/>
          </p:cNvSpPr>
          <p:nvPr>
            <p:ph type="ctrTitle" idx="4294967295"/>
          </p:nvPr>
        </p:nvSpPr>
        <p:spPr>
          <a:xfrm>
            <a:off x="677863" y="361950"/>
            <a:ext cx="10363200" cy="973138"/>
          </a:xfrm>
        </p:spPr>
        <p:txBody>
          <a:bodyPr spcFirstLastPara="1" lIns="121900" tIns="121900" rIns="121900" bIns="121900" anchor="b"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r>
              <a:rPr lang="en" sz="3600" dirty="0"/>
              <a:t>CERTIFICAÇÃO</a:t>
            </a:r>
            <a:r>
              <a:rPr lang="en" dirty="0"/>
              <a:t> - Autoavaliação</a:t>
            </a:r>
            <a:endParaRPr dirty="0"/>
          </a:p>
        </p:txBody>
      </p:sp>
      <p:sp>
        <p:nvSpPr>
          <p:cNvPr id="1078" name="Google Shape;1078;p37"/>
          <p:cNvSpPr txBox="1">
            <a:spLocks noGrp="1"/>
          </p:cNvSpPr>
          <p:nvPr>
            <p:ph type="ctrTitle" idx="4294967295"/>
          </p:nvPr>
        </p:nvSpPr>
        <p:spPr>
          <a:xfrm>
            <a:off x="4130566" y="1222375"/>
            <a:ext cx="7374047" cy="5087938"/>
          </a:xfrm>
        </p:spPr>
        <p:txBody>
          <a:bodyPr spcFirstLastPara="1" lIns="121900" tIns="121900" rIns="121900" bIns="121900" anchor="t">
            <a:noAutofit/>
          </a:bodyPr>
          <a:lstStyle/>
          <a:p>
            <a:pPr marL="186262" algn="l">
              <a:spcBef>
                <a:spcPts val="0"/>
              </a:spcBef>
              <a:spcAft>
                <a:spcPts val="0"/>
              </a:spcAft>
              <a:buSzPts val="1400"/>
              <a:defRPr/>
            </a:pPr>
            <a:r>
              <a:rPr lang="en" sz="1867" b="1" dirty="0">
                <a:latin typeface="Titillium Web"/>
                <a:ea typeface="Titillium Web"/>
                <a:cs typeface="Titillium Web"/>
                <a:sym typeface="Titillium Web"/>
              </a:rPr>
              <a:t>Comprovação online:</a:t>
            </a:r>
            <a:r>
              <a:rPr sz="1867" b="1" dirty="0">
                <a:latin typeface="Titillium Web"/>
                <a:ea typeface="Titillium Web"/>
                <a:cs typeface="Titillium Web"/>
                <a:sym typeface="Titillium Web"/>
              </a:rPr>
              <a:t/>
            </a:r>
            <a:br>
              <a:rPr sz="1867" b="1" dirty="0"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en" sz="1867" kern="0" dirty="0">
                <a:ln>
                  <a:noFill/>
                </a:ln>
              </a:rPr>
              <a:t>Amaq Eletrônico  </a:t>
            </a:r>
            <a:r>
              <a:rPr sz="1867" kern="0" dirty="0">
                <a:ln>
                  <a:noFill/>
                </a:ln>
              </a:rPr>
              <a:t/>
            </a:r>
            <a:br>
              <a:rPr sz="1867" kern="0" dirty="0">
                <a:ln>
                  <a:noFill/>
                </a:ln>
              </a:rPr>
            </a:br>
            <a:r>
              <a:rPr lang="en" sz="1867" kern="0" dirty="0">
                <a:ln>
                  <a:noFill/>
                </a:ln>
              </a:rPr>
              <a:t>Matriz de intervenção preenchida e impressa para, no mínimo, um padrão de qualidade;</a:t>
            </a:r>
            <a:r>
              <a:rPr sz="1867" kern="0" dirty="0">
                <a:ln>
                  <a:noFill/>
                </a:ln>
              </a:rPr>
              <a:t/>
            </a:r>
            <a:br>
              <a:rPr sz="1867" kern="0" dirty="0">
                <a:ln>
                  <a:noFill/>
                </a:ln>
              </a:rPr>
            </a:br>
            <a:r>
              <a:rPr lang="en" sz="1867" kern="0" dirty="0">
                <a:ln>
                  <a:noFill/>
                </a:ln>
              </a:rPr>
              <a:t>Submetidas no período de 01 de agosto/2016 e 22 de janeiro de 2018</a:t>
            </a:r>
            <a:r>
              <a:rPr sz="1867" kern="0" dirty="0">
                <a:ln>
                  <a:noFill/>
                </a:ln>
              </a:rPr>
              <a:t/>
            </a:r>
            <a:br>
              <a:rPr sz="1867" kern="0" dirty="0">
                <a:ln>
                  <a:noFill/>
                </a:ln>
              </a:rPr>
            </a:br>
            <a:r>
              <a:rPr sz="1867" dirty="0"/>
              <a:t/>
            </a:r>
            <a:br>
              <a:rPr sz="1867" dirty="0"/>
            </a:br>
            <a:r>
              <a:rPr lang="en" sz="1867" b="1" dirty="0">
                <a:latin typeface="Titillium Web"/>
                <a:ea typeface="Titillium Web"/>
                <a:cs typeface="Titillium Web"/>
                <a:sym typeface="Titillium Web"/>
              </a:rPr>
              <a:t>Avaliação Externa</a:t>
            </a:r>
            <a:r>
              <a:rPr sz="1867" b="1" dirty="0">
                <a:latin typeface="Titillium Web"/>
                <a:ea typeface="Titillium Web"/>
                <a:cs typeface="Titillium Web"/>
                <a:sym typeface="Titillium Web"/>
              </a:rPr>
              <a:t/>
            </a:r>
            <a:br>
              <a:rPr sz="1867" b="1" dirty="0"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en" sz="1867" kern="0" dirty="0">
                <a:ln>
                  <a:noFill/>
                </a:ln>
              </a:rPr>
              <a:t>Matriz de intervenção preenchida e impressa para, no mínimo, um padrão de qualidade;</a:t>
            </a:r>
            <a:r>
              <a:rPr sz="1867" kern="0" dirty="0">
                <a:ln>
                  <a:noFill/>
                </a:ln>
              </a:rPr>
              <a:t/>
            </a:r>
            <a:br>
              <a:rPr sz="1867" kern="0" dirty="0">
                <a:ln>
                  <a:noFill/>
                </a:ln>
              </a:rPr>
            </a:br>
            <a:r>
              <a:rPr sz="1867" dirty="0"/>
              <a:t/>
            </a:r>
            <a:br>
              <a:rPr sz="1867" dirty="0"/>
            </a:br>
            <a:r>
              <a:rPr lang="en" sz="1600" dirty="0" smtClean="0"/>
              <a:t>O </a:t>
            </a:r>
            <a:r>
              <a:rPr lang="en" sz="1600" dirty="0"/>
              <a:t>alcance dos 10% da certificação relativos à autoavaliação das equipes da Atenção Básica com Saúde Bucal (AB/SB) foi atrelado a apresentação de uma matriz de intervenção tanto pela equipe AB quanto pela equipe AB/SB. Dessa forma, se apenas uma das equipes comprovou a realização da autoavaliação, a equipe AB/SB não recebeu os 10% do total da certificação</a:t>
            </a:r>
            <a:r>
              <a:rPr lang="en" sz="1600" dirty="0" smtClean="0"/>
              <a:t>.</a:t>
            </a:r>
            <a:br>
              <a:rPr lang="en" sz="1600" dirty="0" smtClean="0"/>
            </a:br>
            <a:r>
              <a:rPr lang="en" sz="1600" dirty="0" smtClean="0"/>
              <a:t/>
            </a:r>
            <a:br>
              <a:rPr lang="en" sz="1600" dirty="0" smtClean="0"/>
            </a:br>
            <a:r>
              <a:rPr lang="pt-BR" sz="1600" dirty="0" smtClean="0"/>
              <a:t>O mérito atribuído pelas equipes ao seu desempenho durante a realização da sua auto avaliação não foi julgado para certificação.</a:t>
            </a:r>
            <a:br>
              <a:rPr lang="pt-BR" sz="1600" dirty="0" smtClean="0"/>
            </a:b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dirty="0" smtClean="0"/>
              <a:t/>
            </a:r>
            <a:br>
              <a:rPr lang="pt-BR" sz="1600" dirty="0" smtClean="0"/>
            </a:br>
            <a:r>
              <a:rPr sz="1600" dirty="0"/>
              <a:t/>
            </a:r>
            <a:br>
              <a:rPr sz="1600" dirty="0"/>
            </a:br>
            <a:r>
              <a:rPr sz="1867" dirty="0"/>
              <a:t/>
            </a:r>
            <a:br>
              <a:rPr sz="1867" dirty="0"/>
            </a:br>
            <a:endParaRPr sz="1867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28 de 28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395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Imagem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1254125"/>
            <a:ext cx="9367838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006475" y="631825"/>
            <a:ext cx="10402888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" dirty="0"/>
              <a:t>A figura abaixo demonstra como foi considerado para 10% do mérito atribuído pelas equipes ao seu desempenho durante a realização da sua auto avaliação. </a:t>
            </a:r>
          </a:p>
          <a:p>
            <a:pPr algn="just">
              <a:defRPr/>
            </a:pP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28 de 28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776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2606786"/>
              </p:ext>
            </p:extLst>
          </p:nvPr>
        </p:nvGraphicFramePr>
        <p:xfrm>
          <a:off x="1" y="1899735"/>
          <a:ext cx="11981792" cy="4185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609600" y="603250"/>
            <a:ext cx="10839450" cy="95408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pt-BR" sz="3600" dirty="0" smtClean="0">
                <a:solidFill>
                  <a:schemeClr val="tx1"/>
                </a:solidFill>
              </a:rPr>
              <a:t>Proporção de equipes certificadas que realizaram </a:t>
            </a:r>
            <a:r>
              <a:rPr lang="pt-BR" sz="3600" dirty="0" err="1" smtClean="0">
                <a:solidFill>
                  <a:schemeClr val="tx1"/>
                </a:solidFill>
              </a:rPr>
              <a:t>autoavaliação</a:t>
            </a:r>
            <a:endParaRPr lang="pt-BR" sz="3600" dirty="0">
              <a:solidFill>
                <a:schemeClr val="tx1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28 de 28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70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77;p37"/>
          <p:cNvSpPr txBox="1">
            <a:spLocks/>
          </p:cNvSpPr>
          <p:nvPr/>
        </p:nvSpPr>
        <p:spPr bwMode="auto">
          <a:xfrm>
            <a:off x="712788" y="398463"/>
            <a:ext cx="103632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lIns="121900" tIns="121900" rIns="121900" bIns="121900" anchor="b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 err="1" smtClean="0">
                <a:solidFill>
                  <a:schemeClr val="tx1"/>
                </a:solidFill>
              </a:rPr>
              <a:t>Autoavaliação</a:t>
            </a:r>
            <a:endParaRPr lang="pt-BR" sz="3600" dirty="0">
              <a:solidFill>
                <a:schemeClr val="tx1"/>
              </a:solidFill>
            </a:endParaRPr>
          </a:p>
        </p:txBody>
      </p:sp>
      <p:graphicFrame>
        <p:nvGraphicFramePr>
          <p:cNvPr id="44035" name="Gráfico 4" descr="Gráfico de visão geral sobre a área financeir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6741116"/>
              </p:ext>
            </p:extLst>
          </p:nvPr>
        </p:nvGraphicFramePr>
        <p:xfrm>
          <a:off x="851338" y="1673225"/>
          <a:ext cx="10499834" cy="4743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Gráfico" r:id="rId3" imgW="8663167" imgH="3139712" progId="Excel.Chart.8">
                  <p:embed/>
                </p:oleObj>
              </mc:Choice>
              <mc:Fallback>
                <p:oleObj name="Gráfico" r:id="rId3" imgW="8663167" imgH="313971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338" y="1673225"/>
                        <a:ext cx="10499834" cy="47433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28 de 28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650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sz="4800" b="1" dirty="0" smtClean="0"/>
              <a:t>Objetivo PMAQ</a:t>
            </a:r>
            <a:endParaRPr lang="pt-BR" sz="4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pt-BR" dirty="0">
                <a:latin typeface="Times New Roman"/>
                <a:ea typeface="Times New Roman"/>
                <a:cs typeface="Times New Roman"/>
                <a:sym typeface="Times New Roman"/>
              </a:rPr>
              <a:t>Induzir a instituição de processos que ampliem a capacidade das gestões federal, estaduais e municipais e das equipes de saúde que atuam na Atenção Básica em ofertarem serviços que assegurem maior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acesso</a:t>
            </a:r>
            <a:r>
              <a:rPr lang="pt-BR" dirty="0">
                <a:latin typeface="Times New Roman"/>
                <a:ea typeface="Times New Roman"/>
                <a:cs typeface="Times New Roman"/>
                <a:sym typeface="Times New Roman"/>
              </a:rPr>
              <a:t> e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qualidade</a:t>
            </a:r>
            <a:r>
              <a:rPr lang="pt-BR" dirty="0">
                <a:latin typeface="Times New Roman"/>
                <a:ea typeface="Times New Roman"/>
                <a:cs typeface="Times New Roman"/>
                <a:sym typeface="Times New Roman"/>
              </a:rPr>
              <a:t>, de acordo com as necessidades concretas da população.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endParaRPr lang="pt-BR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algn="r">
              <a:buFont typeface="Arial" panose="020B0604020202020204" pitchFamily="34" charset="0"/>
              <a:buNone/>
              <a:defRPr/>
            </a:pPr>
            <a:r>
              <a:rPr lang="pt-BR" dirty="0">
                <a:latin typeface="Times New Roman"/>
                <a:ea typeface="Times New Roman"/>
                <a:cs typeface="Times New Roman"/>
                <a:sym typeface="Times New Roman"/>
              </a:rPr>
              <a:t>(Portaria GM/MS nº 1.645, de 02 de outubro de 2015</a:t>
            </a:r>
            <a:r>
              <a:rPr lang="pt-BR" dirty="0" smtClean="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28 de 28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831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31"/>
          <p:cNvSpPr txBox="1">
            <a:spLocks noGrp="1"/>
          </p:cNvSpPr>
          <p:nvPr>
            <p:ph type="ctrTitle" idx="4294967295"/>
          </p:nvPr>
        </p:nvSpPr>
        <p:spPr>
          <a:xfrm>
            <a:off x="1222375" y="301625"/>
            <a:ext cx="10363200" cy="971550"/>
          </a:xfrm>
        </p:spPr>
        <p:txBody>
          <a:bodyPr spcFirstLastPara="1" lIns="121900" tIns="121900" rIns="121900" bIns="121900" anchor="b"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r>
              <a:rPr lang="en" sz="3600" dirty="0"/>
              <a:t>CERTIFICAÇÃO - Avaliação Externa</a:t>
            </a:r>
            <a:endParaRPr sz="3600" dirty="0"/>
          </a:p>
        </p:txBody>
      </p:sp>
      <p:grpSp>
        <p:nvGrpSpPr>
          <p:cNvPr id="45059" name="Google Shape;972;p31"/>
          <p:cNvGrpSpPr>
            <a:grpSpLocks/>
          </p:cNvGrpSpPr>
          <p:nvPr/>
        </p:nvGrpSpPr>
        <p:grpSpPr bwMode="auto">
          <a:xfrm>
            <a:off x="134938" y="1362075"/>
            <a:ext cx="3829050" cy="4919663"/>
            <a:chOff x="1065760" y="283725"/>
            <a:chExt cx="2265600" cy="4076400"/>
          </a:xfrm>
        </p:grpSpPr>
        <p:sp>
          <p:nvSpPr>
            <p:cNvPr id="45061" name="Google Shape;973;p31"/>
            <p:cNvSpPr>
              <a:spLocks noChangeArrowheads="1"/>
            </p:cNvSpPr>
            <p:nvPr/>
          </p:nvSpPr>
          <p:spPr bwMode="auto"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45062" name="Google Shape;974;p31"/>
            <p:cNvSpPr>
              <a:spLocks noChangeArrowheads="1"/>
            </p:cNvSpPr>
            <p:nvPr/>
          </p:nvSpPr>
          <p:spPr bwMode="auto">
            <a:xfrm>
              <a:off x="1118224" y="341749"/>
              <a:ext cx="2048100" cy="24906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1D7E74"/>
              </a:solidFill>
              <a:round/>
              <a:headEnd type="none" w="sm" len="sm"/>
              <a:tailEnd type="none" w="sm" len="sm"/>
            </a:ln>
          </p:spPr>
          <p:txBody>
            <a:bodyPr lIns="121900" tIns="121900" rIns="121900" bIns="121900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45063" name="Google Shape;975;p31"/>
            <p:cNvSpPr>
              <a:spLocks noChangeArrowheads="1"/>
            </p:cNvSpPr>
            <p:nvPr/>
          </p:nvSpPr>
          <p:spPr bwMode="auto">
            <a:xfrm>
              <a:off x="1233923" y="1225061"/>
              <a:ext cx="1815000" cy="60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solidFill>
                    <a:srgbClr val="1D7E74"/>
                  </a:solidFill>
                  <a:latin typeface="Roboto Medium" charset="0"/>
                  <a:ea typeface="Roboto Medium" charset="0"/>
                  <a:cs typeface="Roboto Medium" charset="0"/>
                  <a:sym typeface="Roboto Medium" charset="0"/>
                </a:rPr>
                <a:t>AVALIAÇÃO EXTERNA</a:t>
              </a:r>
            </a:p>
          </p:txBody>
        </p:sp>
        <p:sp>
          <p:nvSpPr>
            <p:cNvPr id="45064" name="Google Shape;976;p31"/>
            <p:cNvSpPr>
              <a:spLocks noChangeArrowheads="1"/>
            </p:cNvSpPr>
            <p:nvPr/>
          </p:nvSpPr>
          <p:spPr bwMode="auto">
            <a:xfrm>
              <a:off x="1233923" y="1846625"/>
              <a:ext cx="1815000" cy="82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>
                <a:lnSpc>
                  <a:spcPct val="115000"/>
                </a:lnSpc>
              </a:pPr>
              <a:r>
                <a:rPr lang="pt-BR" altLang="pt-BR" sz="1600">
                  <a:solidFill>
                    <a:srgbClr val="1D7E74"/>
                  </a:solidFill>
                  <a:latin typeface="Roboto" charset="0"/>
                  <a:ea typeface="Roboto" charset="0"/>
                  <a:cs typeface="Roboto" charset="0"/>
                  <a:sym typeface="Roboto" charset="0"/>
                </a:rPr>
                <a:t>Verificação do cumprimento de Padrões de Qualidade</a:t>
              </a:r>
            </a:p>
          </p:txBody>
        </p:sp>
        <p:sp>
          <p:nvSpPr>
            <p:cNvPr id="977" name="Google Shape;977;p31"/>
            <p:cNvSpPr/>
            <p:nvPr/>
          </p:nvSpPr>
          <p:spPr>
            <a:xfrm>
              <a:off x="1233895" y="470511"/>
              <a:ext cx="1814734" cy="6747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121900" tIns="121900" rIns="121900" bIns="121900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" sz="5333" b="1" dirty="0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60</a:t>
              </a:r>
              <a:r>
                <a:rPr lang="en" sz="5333" dirty="0">
                  <a:solidFill>
                    <a:srgbClr val="1D7E74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%</a:t>
              </a:r>
              <a:endParaRPr sz="5333" dirty="0">
                <a:solidFill>
                  <a:srgbClr val="1D7E74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45066" name="Google Shape;978;p31"/>
            <p:cNvSpPr>
              <a:spLocks noChangeArrowheads="1"/>
            </p:cNvSpPr>
            <p:nvPr/>
          </p:nvSpPr>
          <p:spPr bwMode="auto">
            <a:xfrm rot="5400000">
              <a:off x="1938871" y="2785391"/>
              <a:ext cx="389100" cy="278100"/>
            </a:xfrm>
            <a:prstGeom prst="rightArrow">
              <a:avLst>
                <a:gd name="adj1" fmla="val 34241"/>
                <a:gd name="adj2" fmla="val 57034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979" name="Google Shape;979;p31"/>
            <p:cNvSpPr/>
            <p:nvPr/>
          </p:nvSpPr>
          <p:spPr>
            <a:xfrm>
              <a:off x="1065760" y="3015794"/>
              <a:ext cx="2265600" cy="10851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121900" tIns="121900" rIns="121900" bIns="121900"/>
            <a:lstStyle/>
            <a:p>
              <a:pPr marL="609585" indent="-397923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Roboto"/>
                <a:buChar char="●"/>
                <a:defRPr/>
              </a:pPr>
              <a:r>
                <a:rPr lang="en" sz="1467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Comprovação:</a:t>
              </a:r>
              <a:endParaRPr sz="1467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1219170" lvl="1" indent="-397923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Roboto"/>
                <a:buChar char="○"/>
                <a:defRPr/>
              </a:pPr>
              <a:r>
                <a:rPr lang="en" sz="1467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Coleta dados UBS;</a:t>
              </a:r>
              <a:endParaRPr sz="1467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1219170" lvl="1" indent="-397923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Roboto"/>
                <a:buChar char="○"/>
                <a:defRPr/>
              </a:pPr>
              <a:r>
                <a:rPr lang="en" sz="1467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Entrevista com profissional equipe;</a:t>
              </a:r>
              <a:endParaRPr sz="1467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1219170" lvl="1" indent="-397923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Roboto"/>
                <a:buChar char="○"/>
                <a:defRPr/>
              </a:pPr>
              <a:r>
                <a:rPr lang="en" sz="1467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Módulo eletrônico - gestão municipal</a:t>
              </a:r>
              <a:endParaRPr sz="1467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609585" indent="-397923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Roboto"/>
                <a:buChar char="●"/>
                <a:defRPr/>
              </a:pPr>
              <a:endParaRPr sz="1467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5060" name="Google Shape;980;p31"/>
          <p:cNvSpPr>
            <a:spLocks noGrp="1"/>
          </p:cNvSpPr>
          <p:nvPr>
            <p:ph type="ctrTitle" idx="4294967295"/>
          </p:nvPr>
        </p:nvSpPr>
        <p:spPr>
          <a:xfrm>
            <a:off x="3860800" y="1362075"/>
            <a:ext cx="7832725" cy="5256213"/>
          </a:xfrm>
        </p:spPr>
        <p:txBody>
          <a:bodyPr lIns="121900" tIns="121900" rIns="121900" bIns="121900" anchor="t"/>
          <a:lstStyle/>
          <a:p>
            <a:pPr marL="608013" indent="-422275" algn="l"/>
            <a:r>
              <a:rPr lang="pt-BR" altLang="pt-BR" sz="1800" dirty="0" smtClean="0">
                <a:ln>
                  <a:noFill/>
                </a:ln>
              </a:rPr>
              <a:t>Composta por mais de 1.000 questões sobre a AB, mas apenas alguns foram utilizados para a certificação das equipes:</a:t>
            </a:r>
            <a:br>
              <a:rPr lang="pt-BR" altLang="pt-BR" sz="1800" dirty="0" smtClean="0">
                <a:ln>
                  <a:noFill/>
                </a:ln>
              </a:rPr>
            </a:br>
            <a:r>
              <a:rPr lang="pt-BR" altLang="pt-BR" sz="1800" dirty="0" smtClean="0">
                <a:ln>
                  <a:noFill/>
                </a:ln>
              </a:rPr>
              <a:t/>
            </a:r>
            <a:br>
              <a:rPr lang="pt-BR" altLang="pt-BR" sz="1800" dirty="0" smtClean="0">
                <a:ln>
                  <a:noFill/>
                </a:ln>
              </a:rPr>
            </a:br>
            <a:r>
              <a:rPr lang="pt-BR" altLang="pt-BR" sz="1800" dirty="0" smtClean="0">
                <a:ln>
                  <a:noFill/>
                </a:ln>
              </a:rPr>
              <a:t>Os que comprovam a realização da </a:t>
            </a:r>
            <a:r>
              <a:rPr lang="pt-BR" altLang="pt-BR" sz="1800" dirty="0" err="1" smtClean="0">
                <a:ln>
                  <a:noFill/>
                </a:ln>
              </a:rPr>
              <a:t>autoavaliação</a:t>
            </a:r>
            <a:r>
              <a:rPr lang="pt-BR" altLang="pt-BR" sz="1800" dirty="0" smtClean="0">
                <a:ln>
                  <a:noFill/>
                </a:ln>
              </a:rPr>
              <a:t>; </a:t>
            </a:r>
            <a:br>
              <a:rPr lang="pt-BR" altLang="pt-BR" sz="1800" dirty="0" smtClean="0">
                <a:ln>
                  <a:noFill/>
                </a:ln>
              </a:rPr>
            </a:br>
            <a:r>
              <a:rPr lang="pt-BR" altLang="pt-BR" sz="1800" dirty="0" smtClean="0">
                <a:ln>
                  <a:noFill/>
                </a:ln>
              </a:rPr>
              <a:t/>
            </a:r>
            <a:br>
              <a:rPr lang="pt-BR" altLang="pt-BR" sz="1800" dirty="0" smtClean="0">
                <a:ln>
                  <a:noFill/>
                </a:ln>
              </a:rPr>
            </a:br>
            <a:r>
              <a:rPr lang="pt-BR" altLang="pt-BR" sz="1800" dirty="0" smtClean="0">
                <a:ln>
                  <a:noFill/>
                </a:ln>
              </a:rPr>
              <a:t>O que comprova a existência de cadeira odontológica (obrigatório), e </a:t>
            </a:r>
            <a:br>
              <a:rPr lang="pt-BR" altLang="pt-BR" sz="1800" dirty="0" smtClean="0">
                <a:ln>
                  <a:noFill/>
                </a:ln>
              </a:rPr>
            </a:br>
            <a:r>
              <a:rPr lang="pt-BR" altLang="pt-BR" sz="1800" dirty="0" smtClean="0">
                <a:ln>
                  <a:noFill/>
                </a:ln>
              </a:rPr>
              <a:t/>
            </a:r>
            <a:br>
              <a:rPr lang="pt-BR" altLang="pt-BR" sz="1800" dirty="0" smtClean="0">
                <a:ln>
                  <a:noFill/>
                </a:ln>
              </a:rPr>
            </a:br>
            <a:r>
              <a:rPr lang="pt-BR" altLang="pt-BR" sz="1800" dirty="0" smtClean="0">
                <a:ln>
                  <a:noFill/>
                </a:ln>
              </a:rPr>
              <a:t>Os que compõe a Matriz de pontuação</a:t>
            </a:r>
            <a:br>
              <a:rPr lang="pt-BR" altLang="pt-BR" sz="1800" dirty="0" smtClean="0">
                <a:ln>
                  <a:noFill/>
                </a:ln>
              </a:rPr>
            </a:br>
            <a:r>
              <a:rPr lang="pt-BR" altLang="pt-BR" sz="1800" dirty="0" smtClean="0">
                <a:ln>
                  <a:noFill/>
                </a:ln>
              </a:rPr>
              <a:t>Padrões essenciais</a:t>
            </a:r>
            <a:br>
              <a:rPr lang="pt-BR" altLang="pt-BR" sz="1800" dirty="0" smtClean="0">
                <a:ln>
                  <a:noFill/>
                </a:ln>
              </a:rPr>
            </a:br>
            <a:r>
              <a:rPr lang="pt-BR" altLang="pt-BR" sz="1800" dirty="0" smtClean="0">
                <a:ln>
                  <a:noFill/>
                </a:ln>
              </a:rPr>
              <a:t>Padrões estratégicos</a:t>
            </a:r>
            <a:br>
              <a:rPr lang="pt-BR" altLang="pt-BR" sz="1800" dirty="0" smtClean="0">
                <a:ln>
                  <a:noFill/>
                </a:ln>
              </a:rPr>
            </a:br>
            <a:r>
              <a:rPr lang="pt-BR" altLang="pt-BR" sz="1800" dirty="0" smtClean="0">
                <a:ln>
                  <a:noFill/>
                </a:ln>
              </a:rPr>
              <a:t>Padrões gerais</a:t>
            </a:r>
            <a:br>
              <a:rPr lang="pt-BR" altLang="pt-BR" sz="1800" dirty="0" smtClean="0">
                <a:ln>
                  <a:noFill/>
                </a:ln>
              </a:rPr>
            </a:br>
            <a:r>
              <a:rPr lang="pt-BR" altLang="pt-BR" sz="1800" dirty="0" smtClean="0">
                <a:ln>
                  <a:noFill/>
                </a:ln>
              </a:rPr>
              <a:t/>
            </a:r>
            <a:br>
              <a:rPr lang="pt-BR" altLang="pt-BR" sz="1800" dirty="0" smtClean="0">
                <a:ln>
                  <a:noFill/>
                </a:ln>
              </a:rPr>
            </a:br>
            <a:r>
              <a:rPr lang="pt-BR" altLang="pt-BR" sz="1800" dirty="0" smtClean="0">
                <a:ln>
                  <a:noFill/>
                </a:ln>
              </a:rPr>
              <a:t>O módulo eletrônico esteve disponível para alimentação no e-Gestor no período de </a:t>
            </a:r>
            <a:r>
              <a:rPr lang="pt-BR" altLang="pt-BR" sz="1800" b="1" dirty="0" smtClean="0">
                <a:ln>
                  <a:noFill/>
                </a:ln>
                <a:latin typeface="Titillium Web" charset="0"/>
                <a:ea typeface="Titillium Web" charset="0"/>
                <a:cs typeface="Titillium Web" charset="0"/>
                <a:sym typeface="Titillium Web" charset="0"/>
              </a:rPr>
              <a:t>1º de agosto de 2017 a 22 de janeiro de 2018</a:t>
            </a:r>
            <a:r>
              <a:rPr lang="pt-BR" altLang="pt-BR" sz="1800" dirty="0" smtClean="0">
                <a:ln>
                  <a:noFill/>
                </a:ln>
              </a:rPr>
              <a:t>, e os gestores que não responderam tiveram impacto na nota final da certificação, pois os mesmos compõem a Matriz de Pontuação </a:t>
            </a:r>
            <a:br>
              <a:rPr lang="pt-BR" altLang="pt-BR" sz="1800" dirty="0" smtClean="0">
                <a:ln>
                  <a:noFill/>
                </a:ln>
              </a:rPr>
            </a:br>
            <a:r>
              <a:rPr lang="pt-BR" altLang="pt-BR" sz="1800" b="1" dirty="0" smtClean="0">
                <a:ln>
                  <a:noFill/>
                </a:ln>
                <a:latin typeface="Titillium Web" charset="0"/>
                <a:ea typeface="Titillium Web" charset="0"/>
                <a:cs typeface="Titillium Web" charset="0"/>
                <a:sym typeface="Titillium Web" charset="0"/>
              </a:rPr>
              <a:t/>
            </a:r>
            <a:br>
              <a:rPr lang="pt-BR" altLang="pt-BR" sz="1800" b="1" dirty="0" smtClean="0">
                <a:ln>
                  <a:noFill/>
                </a:ln>
                <a:latin typeface="Titillium Web" charset="0"/>
                <a:ea typeface="Titillium Web" charset="0"/>
                <a:cs typeface="Titillium Web" charset="0"/>
                <a:sym typeface="Titillium Web" charset="0"/>
              </a:rPr>
            </a:br>
            <a:r>
              <a:rPr lang="pt-BR" altLang="pt-BR" sz="1800" dirty="0" smtClean="0">
                <a:ln>
                  <a:noFill/>
                </a:ln>
              </a:rPr>
              <a:t/>
            </a:r>
            <a:br>
              <a:rPr lang="pt-BR" altLang="pt-BR" sz="1800" dirty="0" smtClean="0">
                <a:ln>
                  <a:noFill/>
                </a:ln>
              </a:rPr>
            </a:br>
            <a:endParaRPr lang="pt-BR" altLang="pt-BR" sz="1800" dirty="0" smtClean="0">
              <a:ln>
                <a:noFill/>
              </a:ln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28 de 28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520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350963" y="571500"/>
          <a:ext cx="7716838" cy="2916238"/>
        </p:xfrm>
        <a:graphic>
          <a:graphicData uri="http://schemas.openxmlformats.org/drawingml/2006/table">
            <a:tbl>
              <a:tblPr firstRow="1" firstCol="1" bandRow="1"/>
              <a:tblGrid>
                <a:gridCol w="38584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584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162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61" marR="84661" marT="84652" marB="84652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 </a:t>
                      </a:r>
                      <a:endParaRPr lang="pt-B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61" marR="84661" marT="84652" marB="84652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" name="Diagrama 3"/>
          <p:cNvGraphicFramePr/>
          <p:nvPr/>
        </p:nvGraphicFramePr>
        <p:xfrm>
          <a:off x="-119900" y="1273175"/>
          <a:ext cx="9400944" cy="2511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/>
          <p:cNvGraphicFramePr/>
          <p:nvPr/>
        </p:nvGraphicFramePr>
        <p:xfrm>
          <a:off x="3881586" y="3864908"/>
          <a:ext cx="6996853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Google Shape;971;p31"/>
          <p:cNvSpPr txBox="1">
            <a:spLocks/>
          </p:cNvSpPr>
          <p:nvPr/>
        </p:nvSpPr>
        <p:spPr bwMode="auto">
          <a:xfrm>
            <a:off x="1222375" y="301625"/>
            <a:ext cx="103632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lIns="121900" tIns="121900" rIns="121900" bIns="121900" anchor="b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tx1"/>
                </a:solidFill>
              </a:rPr>
              <a:t>CERTIFICAÇÃO - Avaliação Externa</a:t>
            </a:r>
            <a:endParaRPr lang="pt-BR" sz="3600" dirty="0">
              <a:solidFill>
                <a:schemeClr val="tx1"/>
              </a:solidFill>
            </a:endParaRPr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28 de 28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83796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32"/>
          <p:cNvSpPr txBox="1">
            <a:spLocks noGrp="1"/>
          </p:cNvSpPr>
          <p:nvPr>
            <p:ph type="ctrTitle" idx="4294967295"/>
          </p:nvPr>
        </p:nvSpPr>
        <p:spPr>
          <a:xfrm>
            <a:off x="839788" y="504825"/>
            <a:ext cx="10363200" cy="971550"/>
          </a:xfrm>
        </p:spPr>
        <p:txBody>
          <a:bodyPr spcFirstLastPara="1" lIns="121900" tIns="121900" rIns="121900" bIns="121900" anchor="b"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r>
              <a:rPr lang="en" dirty="0"/>
              <a:t>Matriz de Pontuação</a:t>
            </a:r>
            <a:endParaRPr dirty="0"/>
          </a:p>
        </p:txBody>
      </p:sp>
      <p:graphicFrame>
        <p:nvGraphicFramePr>
          <p:cNvPr id="5" name="Google Shape;986;p32"/>
          <p:cNvGraphicFramePr/>
          <p:nvPr>
            <p:extLst>
              <p:ext uri="{D42A27DB-BD31-4B8C-83A1-F6EECF244321}">
                <p14:modId xmlns:p14="http://schemas.microsoft.com/office/powerpoint/2010/main" val="3369597712"/>
              </p:ext>
            </p:extLst>
          </p:nvPr>
        </p:nvGraphicFramePr>
        <p:xfrm>
          <a:off x="595313" y="1636713"/>
          <a:ext cx="10853736" cy="451643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6179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179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179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48670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Matriz de Pontuação</a:t>
                      </a:r>
                      <a:endParaRPr sz="2400" dirty="0">
                        <a:solidFill>
                          <a:schemeClr val="tx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121899" marR="121899" marT="91440" marB="91440" anchor="ctr">
                    <a:lnL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946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Padrões Gerais</a:t>
                      </a:r>
                      <a:endParaRPr sz="2400">
                        <a:solidFill>
                          <a:schemeClr val="tx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121899" marR="121899" marT="91440" marB="91440" anchor="ctr">
                    <a:lnL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Padrões Essenciais </a:t>
                      </a:r>
                      <a:endParaRPr sz="2000" dirty="0">
                        <a:solidFill>
                          <a:schemeClr val="tx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121899" marR="121899" marT="91440" marB="91440" anchor="ctr">
                    <a:lnL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Padrões </a:t>
                      </a:r>
                      <a:r>
                        <a:rPr lang="en" sz="2000" dirty="0" smtClean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Estratégicos </a:t>
                      </a:r>
                      <a:endParaRPr sz="2000" dirty="0">
                        <a:solidFill>
                          <a:schemeClr val="tx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121899" marR="121899" marT="91440" marB="91440" anchor="ctr">
                    <a:lnL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8830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Pontuaram na certificação da equipe</a:t>
                      </a:r>
                      <a:endParaRPr sz="2400" dirty="0">
                        <a:solidFill>
                          <a:schemeClr val="tx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121899" marR="121899" marT="91440" marB="91440" anchor="ctr">
                    <a:lnL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Estão relacionados às condições mínimas de acesso e qualidade. Caso a equipe não tenha alcançado, no mínimo, 90% dos padrões essenciais, ela foi automaticamente certificada com desempenho ruim.</a:t>
                      </a:r>
                      <a:endParaRPr sz="2000" dirty="0">
                        <a:solidFill>
                          <a:schemeClr val="tx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121899" marR="121899" marT="91440" marB="91440" anchor="ctr">
                    <a:lnL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São ofertas e ações de padrões elevados de acesso e qualidade na AB. Para a equipe ser classificada com o desempenho ótimo, além de obter nota maior que 8,0, teve que alcançar, no mínimo, 50% de padrões considerados estratégicos</a:t>
                      </a:r>
                      <a:r>
                        <a:rPr lang="en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endParaRPr sz="2000" dirty="0">
                        <a:solidFill>
                          <a:schemeClr val="tx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121899" marR="121899" marT="91440" marB="91440" anchor="ctr">
                    <a:lnL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28 de 28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221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30"/>
          <p:cNvSpPr txBox="1">
            <a:spLocks noGrp="1"/>
          </p:cNvSpPr>
          <p:nvPr>
            <p:ph type="ctrTitle" idx="4294967295"/>
          </p:nvPr>
        </p:nvSpPr>
        <p:spPr>
          <a:xfrm>
            <a:off x="504825" y="87142"/>
            <a:ext cx="11577638" cy="973138"/>
          </a:xfrm>
        </p:spPr>
        <p:txBody>
          <a:bodyPr spcFirstLastPara="1" lIns="121900" tIns="121900" rIns="121900" bIns="121900" anchor="b"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r>
              <a:rPr lang="en" sz="3600" dirty="0"/>
              <a:t>CERTIFICAÇÃO - Avaliação Externa equipe AB e AB/SB</a:t>
            </a:r>
            <a:endParaRPr sz="3600" dirty="0"/>
          </a:p>
        </p:txBody>
      </p:sp>
      <p:graphicFrame>
        <p:nvGraphicFramePr>
          <p:cNvPr id="966" name="Google Shape;966;p30"/>
          <p:cNvGraphicFramePr/>
          <p:nvPr>
            <p:extLst>
              <p:ext uri="{D42A27DB-BD31-4B8C-83A1-F6EECF244321}">
                <p14:modId xmlns:p14="http://schemas.microsoft.com/office/powerpoint/2010/main" val="247985805"/>
              </p:ext>
            </p:extLst>
          </p:nvPr>
        </p:nvGraphicFramePr>
        <p:xfrm>
          <a:off x="487363" y="1060450"/>
          <a:ext cx="11191875" cy="533082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178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37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102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9913">
                <a:tc row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eSF</a:t>
                      </a:r>
                      <a:endParaRPr sz="1600" dirty="0">
                        <a:solidFill>
                          <a:schemeClr val="tx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121905" marR="121905" marT="91418" marB="91418" anchor="ctr">
                    <a:lnL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107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Módulo I</a:t>
                      </a:r>
                      <a:endParaRPr sz="1600" dirty="0">
                        <a:solidFill>
                          <a:schemeClr val="tx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121905" marR="121905" marT="91418" marB="91418" anchor="ctr">
                    <a:lnL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Observação na Unidade Básica de Saúde.</a:t>
                      </a:r>
                      <a:endParaRPr sz="1600" dirty="0">
                        <a:solidFill>
                          <a:schemeClr val="tx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121905" marR="121905" marT="91418" marB="91418" anchor="ctr">
                    <a:lnL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4794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Módulo II</a:t>
                      </a:r>
                      <a:endParaRPr sz="1600" dirty="0">
                        <a:solidFill>
                          <a:schemeClr val="tx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121905" marR="121905" marT="91418" marB="91418" anchor="ctr">
                    <a:lnL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107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Entrevista com o profissional sobre processo de trabalho da equipe de Atenção Básica e verificação de documentos na Unidade Básica de Saúde.</a:t>
                      </a:r>
                      <a:endParaRPr sz="1600" dirty="0">
                        <a:solidFill>
                          <a:schemeClr val="tx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121905" marR="121905" marT="91418" marB="91418" anchor="ctr">
                    <a:lnL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107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912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Módulo III</a:t>
                      </a:r>
                      <a:endParaRPr sz="1600" dirty="0">
                        <a:solidFill>
                          <a:schemeClr val="tx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121905" marR="121905" marT="91418" marB="91418" anchor="ctr">
                    <a:lnL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Entrevista com o usuário na UBS sobre satisfação e condições de acesso e utilização de serviços de saúde.</a:t>
                      </a:r>
                      <a:endParaRPr sz="1600" dirty="0">
                        <a:solidFill>
                          <a:schemeClr val="tx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121905" marR="121905" marT="91418" marB="91418" anchor="ctr">
                    <a:lnL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2637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eSF</a:t>
                      </a:r>
                      <a:endParaRPr sz="1600" dirty="0">
                        <a:solidFill>
                          <a:schemeClr val="tx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eS</a:t>
                      </a:r>
                      <a:r>
                        <a:rPr lang="en" sz="1600" b="0" i="0" u="none" strike="noStrike" cap="none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F/</a:t>
                      </a:r>
                      <a:r>
                        <a:rPr lang="en" sz="1600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SB</a:t>
                      </a:r>
                      <a:endParaRPr sz="1600" dirty="0">
                        <a:solidFill>
                          <a:schemeClr val="tx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121905" marR="121905" marT="91418" marB="91418" anchor="ctr">
                    <a:lnL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107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Módulo Eletrônico</a:t>
                      </a:r>
                      <a:endParaRPr sz="1600" dirty="0">
                        <a:solidFill>
                          <a:schemeClr val="tx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121905" marR="121905" marT="91418" marB="91418" anchor="ctr">
                    <a:lnL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107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Questionário WEB com questões sobre a garantia de direitos trabalhistas e previdenciários, perspectiva de continuidade do vínculo, plano de carreira e remuneração por desempenho para os trabalhadores da AB</a:t>
                      </a:r>
                      <a:endParaRPr sz="1600" dirty="0">
                        <a:solidFill>
                          <a:schemeClr val="tx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121905" marR="121905" marT="91418" marB="91418" anchor="ctr">
                    <a:lnL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107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9520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SB</a:t>
                      </a:r>
                      <a:endParaRPr sz="1600">
                        <a:solidFill>
                          <a:schemeClr val="tx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121905" marR="121905" marT="91418" marB="91418" anchor="ctr">
                    <a:lnL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107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Módulo IV</a:t>
                      </a:r>
                      <a:endParaRPr sz="1600">
                        <a:solidFill>
                          <a:schemeClr val="tx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121905" marR="121905" marT="91418" marB="91418" anchor="ctr">
                    <a:lnL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Observação na Unidade Básica de Saúde para a Saúde Bucal</a:t>
                      </a:r>
                      <a:endParaRPr sz="1600" dirty="0">
                        <a:solidFill>
                          <a:schemeClr val="tx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121905" marR="121905" marT="91418" marB="91418" anchor="ctr">
                    <a:lnL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4794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Módulo V</a:t>
                      </a:r>
                      <a:endParaRPr sz="1600">
                        <a:solidFill>
                          <a:schemeClr val="tx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121905" marR="121905" marT="91418" marB="91418" anchor="ctr">
                    <a:lnL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107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Entrevista com o profissional sobre processo de trabalho da equipe de saúde bucal e verificação de documentos na Unidade Básica de Saúde</a:t>
                      </a:r>
                      <a:endParaRPr sz="1600" dirty="0">
                        <a:solidFill>
                          <a:schemeClr val="tx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121905" marR="121905" marT="91418" marB="91418" anchor="ctr">
                    <a:lnL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E86B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107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28 de 28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481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46113" y="628650"/>
            <a:ext cx="1088707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latin typeface="+mn-lt"/>
              </a:rPr>
              <a:t>Média da nota da avalição externa das equipes certificadas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4914422"/>
              </p:ext>
            </p:extLst>
          </p:nvPr>
        </p:nvGraphicFramePr>
        <p:xfrm>
          <a:off x="1090930" y="1508356"/>
          <a:ext cx="9997440" cy="4624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28 de 28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687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46113" y="628650"/>
            <a:ext cx="108870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latin typeface="+mn-lt"/>
              </a:rPr>
              <a:t>PADRÕES ESSENCIAIS PMAQ 3º Ciclo </a:t>
            </a:r>
            <a:r>
              <a:rPr lang="pt-BR" sz="3200" dirty="0">
                <a:latin typeface="+mn-lt"/>
              </a:rPr>
              <a:t>– Mato Grosso do Sul</a:t>
            </a:r>
            <a:endParaRPr lang="pt-BR" sz="3200" dirty="0">
              <a:latin typeface="+mn-lt"/>
            </a:endParaRPr>
          </a:p>
        </p:txBody>
      </p:sp>
      <p:graphicFrame>
        <p:nvGraphicFramePr>
          <p:cNvPr id="53251" name="Gráfico 4" descr="Gráfico de visão geral sobre a área financeir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4983681"/>
              </p:ext>
            </p:extLst>
          </p:nvPr>
        </p:nvGraphicFramePr>
        <p:xfrm>
          <a:off x="914399" y="1513491"/>
          <a:ext cx="9884979" cy="5013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Gráfico" r:id="rId3" imgW="6328196" imgH="3310415" progId="Excel.Chart.8">
                  <p:embed/>
                </p:oleObj>
              </mc:Choice>
              <mc:Fallback>
                <p:oleObj name="Gráfico" r:id="rId3" imgW="6328196" imgH="331041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399" y="1513491"/>
                        <a:ext cx="9884979" cy="50134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28 de 28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997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46113" y="628650"/>
            <a:ext cx="1088707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latin typeface="+mn-lt"/>
              </a:rPr>
              <a:t>PADRÕES ESTRATÉGICOS PMAQ 3º Ciclo </a:t>
            </a:r>
            <a:r>
              <a:rPr lang="pt-BR" sz="2800" dirty="0">
                <a:latin typeface="+mn-lt"/>
              </a:rPr>
              <a:t>– Mato Grosso do Sul</a:t>
            </a:r>
            <a:endParaRPr lang="pt-BR" sz="2800" dirty="0">
              <a:latin typeface="+mn-lt"/>
            </a:endParaRPr>
          </a:p>
        </p:txBody>
      </p:sp>
      <p:graphicFrame>
        <p:nvGraphicFramePr>
          <p:cNvPr id="54275" name="Gráfico 4" descr="Gráfico de visão geral sobre a área financeir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6922487"/>
              </p:ext>
            </p:extLst>
          </p:nvPr>
        </p:nvGraphicFramePr>
        <p:xfrm>
          <a:off x="1135118" y="1571625"/>
          <a:ext cx="10641724" cy="5049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Gráfico" r:id="rId3" imgW="6529382" imgH="3346994" progId="Excel.Chart.8">
                  <p:embed/>
                </p:oleObj>
              </mc:Choice>
              <mc:Fallback>
                <p:oleObj name="Gráfico" r:id="rId3" imgW="6529382" imgH="334699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5118" y="1571625"/>
                        <a:ext cx="10641724" cy="50498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28 de 28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528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8894198"/>
              </p:ext>
            </p:extLst>
          </p:nvPr>
        </p:nvGraphicFramePr>
        <p:xfrm>
          <a:off x="268014" y="1074738"/>
          <a:ext cx="11682248" cy="5546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Gráfico" r:id="rId3" imgW="7852329" imgH="4846740" progId="Excel.Chart.8">
                  <p:embed/>
                </p:oleObj>
              </mc:Choice>
              <mc:Fallback>
                <p:oleObj name="Gráfico" r:id="rId3" imgW="7852329" imgH="484674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014" y="1074738"/>
                        <a:ext cx="11682248" cy="55467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ângulo 3"/>
          <p:cNvSpPr/>
          <p:nvPr/>
        </p:nvSpPr>
        <p:spPr>
          <a:xfrm>
            <a:off x="593725" y="332115"/>
            <a:ext cx="10887075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atin typeface="+mn-lt"/>
              </a:rPr>
              <a:t>PADRÕES ESTRATÉGICOS </a:t>
            </a:r>
            <a:r>
              <a:rPr lang="pt-BR" sz="2400" dirty="0">
                <a:latin typeface="+mn-lt"/>
              </a:rPr>
              <a:t> SAÚDE BUCAL PMAQ </a:t>
            </a:r>
            <a:r>
              <a:rPr lang="pt-BR" sz="2400" dirty="0">
                <a:latin typeface="+mn-lt"/>
              </a:rPr>
              <a:t>3º Ciclo </a:t>
            </a:r>
            <a:r>
              <a:rPr lang="pt-BR" sz="2400" dirty="0">
                <a:latin typeface="+mn-lt"/>
              </a:rPr>
              <a:t>– Mato Grosso do Sul</a:t>
            </a:r>
            <a:endParaRPr lang="pt-BR" sz="2400" dirty="0">
              <a:latin typeface="+mn-lt"/>
            </a:endParaRPr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28 de 28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808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ítulo 1"/>
          <p:cNvSpPr>
            <a:spLocks noGrp="1"/>
          </p:cNvSpPr>
          <p:nvPr>
            <p:ph type="title"/>
          </p:nvPr>
        </p:nvSpPr>
        <p:spPr>
          <a:xfrm>
            <a:off x="639763" y="411163"/>
            <a:ext cx="11095037" cy="884237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pt-BR" altLang="pt-BR"/>
              <a:t/>
            </a:r>
            <a:br>
              <a:rPr lang="pt-BR" altLang="pt-BR"/>
            </a:br>
            <a:r>
              <a:rPr lang="pt-BR" altLang="pt-BR"/>
              <a:t>OBRIGADA.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2014538"/>
            <a:ext cx="11155363" cy="29845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endParaRPr lang="pt-BR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</a:rPr>
              <a:t>Departamento de Atenção Básica</a:t>
            </a:r>
          </a:p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</a:rPr>
              <a:t>SAS/MS  </a:t>
            </a:r>
          </a:p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(</a:t>
            </a:r>
            <a:r>
              <a:rPr lang="pt-BR" dirty="0" smtClean="0">
                <a:solidFill>
                  <a:schemeClr val="tx1"/>
                </a:solidFill>
              </a:rPr>
              <a:t>61)3315-6224</a:t>
            </a:r>
            <a:endParaRPr lang="pt-BR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pt-BR" dirty="0" smtClean="0">
                <a:solidFill>
                  <a:schemeClr val="tx1"/>
                </a:solidFill>
                <a:hlinkClick r:id="rId2"/>
              </a:rPr>
              <a:t>cggab@saude.gov.br</a:t>
            </a:r>
            <a:endParaRPr lang="pt-BR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dirty="0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28 de 28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821;p17"/>
          <p:cNvSpPr txBox="1">
            <a:spLocks/>
          </p:cNvSpPr>
          <p:nvPr/>
        </p:nvSpPr>
        <p:spPr bwMode="auto">
          <a:xfrm>
            <a:off x="608013" y="493713"/>
            <a:ext cx="777240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pt-BR" altLang="pt-BR" sz="3600" b="1" dirty="0" smtClean="0">
                <a:solidFill>
                  <a:srgbClr val="000000"/>
                </a:solidFill>
                <a:latin typeface="Titillium Web" charset="0"/>
                <a:ea typeface="Titillium Web" charset="0"/>
                <a:cs typeface="Titillium Web" charset="0"/>
                <a:sym typeface="Titillium Web" charset="0"/>
              </a:rPr>
              <a:t>PMAQ-AB</a:t>
            </a:r>
            <a:r>
              <a:rPr lang="pt-BR" altLang="pt-BR" sz="3600" b="1" dirty="0">
                <a:solidFill>
                  <a:srgbClr val="000000"/>
                </a:solidFill>
                <a:latin typeface="Titillium Web" charset="0"/>
                <a:ea typeface="Titillium Web" charset="0"/>
                <a:cs typeface="Titillium Web" charset="0"/>
                <a:sym typeface="Titillium Web" charset="0"/>
              </a:rPr>
              <a:t>:</a:t>
            </a:r>
          </a:p>
        </p:txBody>
      </p:sp>
      <p:grpSp>
        <p:nvGrpSpPr>
          <p:cNvPr id="24579" name="Google Shape;790;p17"/>
          <p:cNvGrpSpPr>
            <a:grpSpLocks/>
          </p:cNvGrpSpPr>
          <p:nvPr/>
        </p:nvGrpSpPr>
        <p:grpSpPr bwMode="auto">
          <a:xfrm>
            <a:off x="1755775" y="2219325"/>
            <a:ext cx="3022600" cy="669925"/>
            <a:chOff x="1680836" y="1315124"/>
            <a:chExt cx="1931633" cy="669600"/>
          </a:xfrm>
        </p:grpSpPr>
        <p:cxnSp>
          <p:nvCxnSpPr>
            <p:cNvPr id="24604" name="Google Shape;791;p17"/>
            <p:cNvCxnSpPr>
              <a:cxnSpLocks noChangeShapeType="1"/>
            </p:cNvCxnSpPr>
            <p:nvPr/>
          </p:nvCxnSpPr>
          <p:spPr bwMode="auto">
            <a:xfrm>
              <a:off x="3178969" y="1638300"/>
              <a:ext cx="433500" cy="252300"/>
            </a:xfrm>
            <a:prstGeom prst="straightConnector1">
              <a:avLst/>
            </a:prstGeom>
            <a:noFill/>
            <a:ln w="19050">
              <a:solidFill>
                <a:srgbClr val="EDA29B"/>
              </a:solidFill>
              <a:round/>
              <a:headEnd type="oval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605" name="Google Shape;792;p17"/>
            <p:cNvSpPr txBox="1">
              <a:spLocks noChangeArrowheads="1"/>
            </p:cNvSpPr>
            <p:nvPr/>
          </p:nvSpPr>
          <p:spPr bwMode="auto">
            <a:xfrm>
              <a:off x="1680836" y="1315124"/>
              <a:ext cx="1495200" cy="66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defTabSz="914400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1800" b="1">
                  <a:solidFill>
                    <a:srgbClr val="000000"/>
                  </a:solidFill>
                  <a:latin typeface="Roboto" charset="0"/>
                  <a:ea typeface="Roboto" charset="0"/>
                  <a:cs typeface="Roboto" charset="0"/>
                  <a:sym typeface="Roboto" charset="0"/>
                </a:rPr>
                <a:t>CERTIFICAÇÃO</a:t>
              </a:r>
            </a:p>
            <a:p>
              <a:pPr algn="r" defTabSz="914400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1800" b="1">
                  <a:solidFill>
                    <a:srgbClr val="000000"/>
                  </a:solidFill>
                  <a:latin typeface="Roboto" charset="0"/>
                  <a:ea typeface="Roboto" charset="0"/>
                  <a:cs typeface="Roboto" charset="0"/>
                  <a:sym typeface="Roboto" charset="0"/>
                </a:rPr>
                <a:t>2018</a:t>
              </a:r>
            </a:p>
            <a:p>
              <a:pPr algn="ctr" defTabSz="914400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endParaRPr lang="pt-BR" altLang="pt-BR" sz="1800" b="1">
                <a:solidFill>
                  <a:srgbClr val="000000"/>
                </a:solidFill>
                <a:latin typeface="Roboto" charset="0"/>
                <a:ea typeface="Roboto" charset="0"/>
                <a:cs typeface="Roboto" charset="0"/>
                <a:sym typeface="Roboto" charset="0"/>
              </a:endParaRPr>
            </a:p>
          </p:txBody>
        </p:sp>
      </p:grpSp>
      <p:grpSp>
        <p:nvGrpSpPr>
          <p:cNvPr id="24580" name="Google Shape;793;p17"/>
          <p:cNvGrpSpPr>
            <a:grpSpLocks/>
          </p:cNvGrpSpPr>
          <p:nvPr/>
        </p:nvGrpSpPr>
        <p:grpSpPr bwMode="auto">
          <a:xfrm>
            <a:off x="6604000" y="2219325"/>
            <a:ext cx="4940300" cy="669925"/>
            <a:chOff x="5517319" y="1315125"/>
            <a:chExt cx="2489606" cy="669600"/>
          </a:xfrm>
        </p:grpSpPr>
        <p:cxnSp>
          <p:nvCxnSpPr>
            <p:cNvPr id="24602" name="Google Shape;794;p17"/>
            <p:cNvCxnSpPr>
              <a:cxnSpLocks noChangeShapeType="1"/>
            </p:cNvCxnSpPr>
            <p:nvPr/>
          </p:nvCxnSpPr>
          <p:spPr bwMode="auto">
            <a:xfrm flipH="1">
              <a:off x="5517319" y="1638300"/>
              <a:ext cx="433500" cy="252300"/>
            </a:xfrm>
            <a:prstGeom prst="straightConnector1">
              <a:avLst/>
            </a:prstGeom>
            <a:noFill/>
            <a:ln w="19050">
              <a:solidFill>
                <a:srgbClr val="802017"/>
              </a:solidFill>
              <a:round/>
              <a:headEnd type="oval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603" name="Google Shape;795;p17"/>
            <p:cNvSpPr txBox="1">
              <a:spLocks noChangeArrowheads="1"/>
            </p:cNvSpPr>
            <p:nvPr/>
          </p:nvSpPr>
          <p:spPr bwMode="auto">
            <a:xfrm>
              <a:off x="5962125" y="1315125"/>
              <a:ext cx="2044800" cy="66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914400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solidFill>
                    <a:srgbClr val="000000"/>
                  </a:solidFill>
                  <a:latin typeface="Roboto" charset="0"/>
                  <a:ea typeface="Roboto" charset="0"/>
                  <a:cs typeface="Roboto" charset="0"/>
                  <a:sym typeface="Roboto" charset="0"/>
                </a:rPr>
                <a:t>ADESÃO/RECONTRATUALIZAÇÃO</a:t>
              </a:r>
            </a:p>
            <a:p>
              <a:pPr defTabSz="914400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1800" b="1">
                  <a:solidFill>
                    <a:srgbClr val="000000"/>
                  </a:solidFill>
                  <a:latin typeface="Roboto" charset="0"/>
                  <a:ea typeface="Roboto" charset="0"/>
                  <a:cs typeface="Roboto" charset="0"/>
                  <a:sym typeface="Roboto" charset="0"/>
                </a:rPr>
                <a:t>  2015</a:t>
              </a:r>
            </a:p>
          </p:txBody>
        </p:sp>
      </p:grpSp>
      <p:grpSp>
        <p:nvGrpSpPr>
          <p:cNvPr id="24581" name="Google Shape;796;p17"/>
          <p:cNvGrpSpPr>
            <a:grpSpLocks/>
          </p:cNvGrpSpPr>
          <p:nvPr/>
        </p:nvGrpSpPr>
        <p:grpSpPr bwMode="auto">
          <a:xfrm>
            <a:off x="4894263" y="4440238"/>
            <a:ext cx="1495425" cy="1143000"/>
            <a:chOff x="3808226" y="3535140"/>
            <a:chExt cx="1495200" cy="1143796"/>
          </a:xfrm>
        </p:grpSpPr>
        <p:cxnSp>
          <p:nvCxnSpPr>
            <p:cNvPr id="24600" name="Google Shape;797;p17"/>
            <p:cNvCxnSpPr>
              <a:cxnSpLocks noChangeShapeType="1"/>
            </p:cNvCxnSpPr>
            <p:nvPr/>
          </p:nvCxnSpPr>
          <p:spPr bwMode="auto">
            <a:xfrm rot="10800000">
              <a:off x="4556399" y="3535140"/>
              <a:ext cx="0" cy="460500"/>
            </a:xfrm>
            <a:prstGeom prst="straightConnector1">
              <a:avLst/>
            </a:prstGeom>
            <a:noFill/>
            <a:ln w="19050">
              <a:solidFill>
                <a:srgbClr val="D83829"/>
              </a:solidFill>
              <a:round/>
              <a:headEnd type="oval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601" name="Google Shape;798;p17"/>
            <p:cNvSpPr txBox="1">
              <a:spLocks noChangeArrowheads="1"/>
            </p:cNvSpPr>
            <p:nvPr/>
          </p:nvSpPr>
          <p:spPr bwMode="auto">
            <a:xfrm>
              <a:off x="3808226" y="4009336"/>
              <a:ext cx="1495200" cy="66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defTabSz="914400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1200">
                  <a:solidFill>
                    <a:srgbClr val="000000"/>
                  </a:solidFill>
                  <a:latin typeface="Roboto" charset="0"/>
                  <a:ea typeface="Roboto" charset="0"/>
                  <a:cs typeface="Roboto" charset="0"/>
                  <a:sym typeface="Roboto" charset="0"/>
                </a:rPr>
                <a:t>AVALIAÇÃO EXTERNA</a:t>
              </a:r>
            </a:p>
            <a:p>
              <a:pPr algn="ctr" defTabSz="914400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solidFill>
                    <a:srgbClr val="000000"/>
                  </a:solidFill>
                  <a:latin typeface="Roboto" charset="0"/>
                  <a:ea typeface="Roboto" charset="0"/>
                  <a:cs typeface="Roboto" charset="0"/>
                  <a:sym typeface="Roboto" charset="0"/>
                </a:rPr>
                <a:t>2017 - 2018</a:t>
              </a:r>
            </a:p>
          </p:txBody>
        </p:sp>
      </p:grpSp>
      <p:sp>
        <p:nvSpPr>
          <p:cNvPr id="24582" name="Google Shape;799;p17"/>
          <p:cNvSpPr txBox="1">
            <a:spLocks noChangeArrowheads="1"/>
          </p:cNvSpPr>
          <p:nvPr/>
        </p:nvSpPr>
        <p:spPr bwMode="auto">
          <a:xfrm>
            <a:off x="4932363" y="2960688"/>
            <a:ext cx="144303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0000"/>
                </a:solidFill>
                <a:latin typeface="Roboto" charset="0"/>
                <a:ea typeface="Roboto" charset="0"/>
                <a:cs typeface="Roboto" charset="0"/>
                <a:sym typeface="Roboto" charset="0"/>
              </a:rPr>
              <a:t>PMAQ</a:t>
            </a:r>
          </a:p>
          <a:p>
            <a:pPr algn="ctr" defTabSz="914400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0000"/>
                </a:solidFill>
                <a:latin typeface="Roboto" charset="0"/>
                <a:ea typeface="Roboto" charset="0"/>
                <a:cs typeface="Roboto" charset="0"/>
                <a:sym typeface="Roboto" charset="0"/>
              </a:rPr>
              <a:t> AB</a:t>
            </a:r>
            <a:endParaRPr lang="pt-BR" altLang="pt-BR" sz="1800">
              <a:solidFill>
                <a:srgbClr val="000000"/>
              </a:solidFill>
            </a:endParaRPr>
          </a:p>
        </p:txBody>
      </p:sp>
      <p:sp>
        <p:nvSpPr>
          <p:cNvPr id="37" name="Google Shape;809;p17"/>
          <p:cNvSpPr/>
          <p:nvPr/>
        </p:nvSpPr>
        <p:spPr>
          <a:xfrm rot="1800047">
            <a:off x="4305300" y="1990725"/>
            <a:ext cx="2690813" cy="2690813"/>
          </a:xfrm>
          <a:prstGeom prst="blockArc">
            <a:avLst>
              <a:gd name="adj1" fmla="val 14414370"/>
              <a:gd name="adj2" fmla="val 694"/>
              <a:gd name="adj3" fmla="val 9562"/>
            </a:avLst>
          </a:prstGeom>
          <a:solidFill>
            <a:srgbClr val="D9EAD3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defTabSz="914400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Google Shape;810;p17"/>
          <p:cNvSpPr/>
          <p:nvPr/>
        </p:nvSpPr>
        <p:spPr>
          <a:xfrm rot="-1800047" flipH="1">
            <a:off x="4308475" y="1990725"/>
            <a:ext cx="2690813" cy="2690813"/>
          </a:xfrm>
          <a:prstGeom prst="blockArc">
            <a:avLst>
              <a:gd name="adj1" fmla="val 14348563"/>
              <a:gd name="adj2" fmla="val 21472873"/>
              <a:gd name="adj3" fmla="val 9381"/>
            </a:avLst>
          </a:prstGeom>
          <a:solidFill>
            <a:srgbClr val="CC4125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defTabSz="914400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Google Shape;812;p17"/>
          <p:cNvSpPr/>
          <p:nvPr/>
        </p:nvSpPr>
        <p:spPr>
          <a:xfrm rot="-9000757" flipH="1">
            <a:off x="4306888" y="1989138"/>
            <a:ext cx="2690812" cy="2690812"/>
          </a:xfrm>
          <a:prstGeom prst="blockArc">
            <a:avLst>
              <a:gd name="adj1" fmla="val 14316164"/>
              <a:gd name="adj2" fmla="val 21502663"/>
              <a:gd name="adj3" fmla="val 9415"/>
            </a:avLst>
          </a:prstGeom>
          <a:solidFill>
            <a:srgbClr val="93C47D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defTabSz="914400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0" name="Google Shape;815;p17"/>
          <p:cNvSpPr/>
          <p:nvPr/>
        </p:nvSpPr>
        <p:spPr>
          <a:xfrm rot="4463626">
            <a:off x="4700588" y="2386012"/>
            <a:ext cx="1893888" cy="1871663"/>
          </a:xfrm>
          <a:prstGeom prst="blockArc">
            <a:avLst>
              <a:gd name="adj1" fmla="val 14414370"/>
              <a:gd name="adj2" fmla="val 694"/>
              <a:gd name="adj3" fmla="val 9562"/>
            </a:avLst>
          </a:prstGeom>
          <a:solidFill>
            <a:srgbClr val="6D9EEB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defTabSz="914400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Google Shape;816;p17"/>
          <p:cNvSpPr/>
          <p:nvPr/>
        </p:nvSpPr>
        <p:spPr>
          <a:xfrm rot="936374" flipH="1">
            <a:off x="4702175" y="2387600"/>
            <a:ext cx="1893888" cy="1870075"/>
          </a:xfrm>
          <a:prstGeom prst="blockArc">
            <a:avLst>
              <a:gd name="adj1" fmla="val 14348563"/>
              <a:gd name="adj2" fmla="val 21472873"/>
              <a:gd name="adj3" fmla="val 9381"/>
            </a:avLst>
          </a:prstGeom>
          <a:solidFill>
            <a:srgbClr val="C9DAF8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defTabSz="914400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Google Shape;818;p17"/>
          <p:cNvSpPr/>
          <p:nvPr/>
        </p:nvSpPr>
        <p:spPr>
          <a:xfrm rot="-6337045" flipH="1">
            <a:off x="4702176" y="2386012"/>
            <a:ext cx="1892300" cy="1870075"/>
          </a:xfrm>
          <a:prstGeom prst="blockArc">
            <a:avLst>
              <a:gd name="adj1" fmla="val 14316164"/>
              <a:gd name="adj2" fmla="val 21502663"/>
              <a:gd name="adj3" fmla="val 9415"/>
            </a:avLst>
          </a:prstGeom>
          <a:solidFill>
            <a:srgbClr val="1155CC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defTabSz="914400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grpSp>
        <p:nvGrpSpPr>
          <p:cNvPr id="24589" name="Google Shape;822;p17"/>
          <p:cNvGrpSpPr>
            <a:grpSpLocks/>
          </p:cNvGrpSpPr>
          <p:nvPr/>
        </p:nvGrpSpPr>
        <p:grpSpPr bwMode="auto">
          <a:xfrm>
            <a:off x="6499225" y="3168650"/>
            <a:ext cx="3933825" cy="541338"/>
            <a:chOff x="5560184" y="1343631"/>
            <a:chExt cx="2355951" cy="541544"/>
          </a:xfrm>
        </p:grpSpPr>
        <p:cxnSp>
          <p:nvCxnSpPr>
            <p:cNvPr id="24598" name="Google Shape;823;p17"/>
            <p:cNvCxnSpPr>
              <a:cxnSpLocks noChangeShapeType="1"/>
            </p:cNvCxnSpPr>
            <p:nvPr/>
          </p:nvCxnSpPr>
          <p:spPr bwMode="auto">
            <a:xfrm flipH="1">
              <a:off x="5560184" y="1632875"/>
              <a:ext cx="433500" cy="252300"/>
            </a:xfrm>
            <a:prstGeom prst="straightConnector1">
              <a:avLst/>
            </a:prstGeom>
            <a:noFill/>
            <a:ln w="19050">
              <a:solidFill>
                <a:srgbClr val="802017"/>
              </a:solidFill>
              <a:round/>
              <a:headEnd type="oval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599" name="Google Shape;824;p17"/>
            <p:cNvSpPr txBox="1">
              <a:spLocks noChangeArrowheads="1"/>
            </p:cNvSpPr>
            <p:nvPr/>
          </p:nvSpPr>
          <p:spPr bwMode="auto">
            <a:xfrm>
              <a:off x="5952035" y="1343631"/>
              <a:ext cx="1964100" cy="39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914400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solidFill>
                    <a:srgbClr val="000000"/>
                  </a:solidFill>
                  <a:latin typeface="Roboto" charset="0"/>
                  <a:ea typeface="Roboto" charset="0"/>
                  <a:cs typeface="Roboto" charset="0"/>
                  <a:sym typeface="Roboto" charset="0"/>
                </a:rPr>
                <a:t>DESENVOLVIMENTO</a:t>
              </a:r>
              <a:endParaRPr lang="pt-BR" altLang="pt-BR" sz="1800" b="1">
                <a:solidFill>
                  <a:srgbClr val="000000"/>
                </a:solidFill>
                <a:latin typeface="Roboto" charset="0"/>
                <a:ea typeface="Roboto" charset="0"/>
                <a:cs typeface="Roboto" charset="0"/>
                <a:sym typeface="Roboto" charset="0"/>
              </a:endParaRPr>
            </a:p>
          </p:txBody>
        </p:sp>
      </p:grpSp>
      <p:grpSp>
        <p:nvGrpSpPr>
          <p:cNvPr id="24590" name="Grupo 48"/>
          <p:cNvGrpSpPr>
            <a:grpSpLocks/>
          </p:cNvGrpSpPr>
          <p:nvPr/>
        </p:nvGrpSpPr>
        <p:grpSpPr bwMode="auto">
          <a:xfrm>
            <a:off x="4378325" y="1957388"/>
            <a:ext cx="2482850" cy="2184400"/>
            <a:chOff x="3315801" y="874993"/>
            <a:chExt cx="2482745" cy="2183949"/>
          </a:xfrm>
        </p:grpSpPr>
        <p:sp>
          <p:nvSpPr>
            <p:cNvPr id="24595" name="Google Shape;811;p17"/>
            <p:cNvSpPr>
              <a:spLocks noChangeArrowheads="1"/>
            </p:cNvSpPr>
            <p:nvPr/>
          </p:nvSpPr>
          <p:spPr bwMode="auto">
            <a:xfrm rot="-8100000">
              <a:off x="4382715" y="874993"/>
              <a:ext cx="363170" cy="363170"/>
            </a:xfrm>
            <a:prstGeom prst="rtTriangle">
              <a:avLst/>
            </a:prstGeom>
            <a:solidFill>
              <a:srgbClr val="CC41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9144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pt-BR" altLang="pt-BR" sz="1800">
                <a:solidFill>
                  <a:srgbClr val="000000"/>
                </a:solidFill>
              </a:endParaRPr>
            </a:p>
          </p:txBody>
        </p:sp>
        <p:sp>
          <p:nvSpPr>
            <p:cNvPr id="24596" name="Google Shape;813;p17"/>
            <p:cNvSpPr>
              <a:spLocks noChangeArrowheads="1"/>
            </p:cNvSpPr>
            <p:nvPr/>
          </p:nvSpPr>
          <p:spPr bwMode="auto">
            <a:xfrm rot="-1027861">
              <a:off x="5485874" y="2697432"/>
              <a:ext cx="312672" cy="312672"/>
            </a:xfrm>
            <a:prstGeom prst="rtTriangle">
              <a:avLst/>
            </a:prstGeom>
            <a:solidFill>
              <a:srgbClr val="D9E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9144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pt-BR" altLang="pt-BR" sz="1800">
                <a:solidFill>
                  <a:srgbClr val="000000"/>
                </a:solidFill>
              </a:endParaRPr>
            </a:p>
          </p:txBody>
        </p:sp>
        <p:sp>
          <p:nvSpPr>
            <p:cNvPr id="24597" name="Google Shape;814;p17"/>
            <p:cNvSpPr>
              <a:spLocks noChangeArrowheads="1"/>
            </p:cNvSpPr>
            <p:nvPr/>
          </p:nvSpPr>
          <p:spPr bwMode="auto">
            <a:xfrm rot="6359841">
              <a:off x="3315801" y="2695362"/>
              <a:ext cx="363580" cy="363580"/>
            </a:xfrm>
            <a:prstGeom prst="rtTriangle">
              <a:avLst/>
            </a:prstGeom>
            <a:solidFill>
              <a:srgbClr val="93C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9144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pt-BR" altLang="pt-BR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24591" name="Grupo 52"/>
          <p:cNvGrpSpPr>
            <a:grpSpLocks/>
          </p:cNvGrpSpPr>
          <p:nvPr/>
        </p:nvGrpSpPr>
        <p:grpSpPr bwMode="auto">
          <a:xfrm>
            <a:off x="4699000" y="2609850"/>
            <a:ext cx="1676400" cy="1652588"/>
            <a:chOff x="3609773" y="1539452"/>
            <a:chExt cx="1675561" cy="1652374"/>
          </a:xfrm>
        </p:grpSpPr>
        <p:sp>
          <p:nvSpPr>
            <p:cNvPr id="24592" name="Google Shape;817;p17"/>
            <p:cNvSpPr>
              <a:spLocks noChangeArrowheads="1"/>
            </p:cNvSpPr>
            <p:nvPr/>
          </p:nvSpPr>
          <p:spPr bwMode="auto">
            <a:xfrm rot="-5444696">
              <a:off x="5031513" y="1539452"/>
              <a:ext cx="253821" cy="253821"/>
            </a:xfrm>
            <a:prstGeom prst="rtTriangle">
              <a:avLst/>
            </a:prstGeom>
            <a:solidFill>
              <a:srgbClr val="C9D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9144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pt-BR" altLang="pt-BR" sz="1800">
                <a:solidFill>
                  <a:srgbClr val="000000"/>
                </a:solidFill>
              </a:endParaRPr>
            </a:p>
          </p:txBody>
        </p:sp>
        <p:sp>
          <p:nvSpPr>
            <p:cNvPr id="24593" name="Google Shape;819;p17"/>
            <p:cNvSpPr>
              <a:spLocks noChangeArrowheads="1"/>
            </p:cNvSpPr>
            <p:nvPr/>
          </p:nvSpPr>
          <p:spPr bwMode="auto">
            <a:xfrm rot="1698362">
              <a:off x="4709916" y="2975391"/>
              <a:ext cx="220802" cy="216435"/>
            </a:xfrm>
            <a:prstGeom prst="rtTriangle">
              <a:avLst/>
            </a:prstGeom>
            <a:solidFill>
              <a:srgbClr val="6D9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9144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pt-BR" altLang="pt-BR" sz="1800">
                <a:solidFill>
                  <a:srgbClr val="000000"/>
                </a:solidFill>
              </a:endParaRPr>
            </a:p>
          </p:txBody>
        </p:sp>
        <p:sp>
          <p:nvSpPr>
            <p:cNvPr id="24594" name="Google Shape;820;p17"/>
            <p:cNvSpPr>
              <a:spLocks noChangeArrowheads="1"/>
            </p:cNvSpPr>
            <p:nvPr/>
          </p:nvSpPr>
          <p:spPr bwMode="auto">
            <a:xfrm rot="9079442">
              <a:off x="3609773" y="1892972"/>
              <a:ext cx="251326" cy="256979"/>
            </a:xfrm>
            <a:prstGeom prst="rtTriangle">
              <a:avLst/>
            </a:prstGeom>
            <a:solidFill>
              <a:srgbClr val="115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9144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pt-BR" altLang="pt-BR" sz="1800">
                <a:solidFill>
                  <a:srgbClr val="000000"/>
                </a:solidFill>
              </a:endParaRPr>
            </a:p>
          </p:txBody>
        </p:sp>
      </p:grpSp>
      <p:pic>
        <p:nvPicPr>
          <p:cNvPr id="30" name="Picture 2">
            <a:extLst>
              <a:ext uri="{FF2B5EF4-FFF2-40B4-BE49-F238E27FC236}">
                <a16:creationId xmlns:a16="http://schemas.microsoft.com/office/drawing/2014/main" xmlns="" id="{86904378-761C-445F-B638-CFF0BD446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756" y="2395843"/>
            <a:ext cx="1951244" cy="1789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28 de 28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87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Google Shape;840;p20"/>
          <p:cNvSpPr>
            <a:spLocks noChangeArrowheads="1"/>
          </p:cNvSpPr>
          <p:nvPr/>
        </p:nvSpPr>
        <p:spPr bwMode="auto">
          <a:xfrm>
            <a:off x="7307263" y="773113"/>
            <a:ext cx="4406900" cy="892175"/>
          </a:xfrm>
          <a:prstGeom prst="chevron">
            <a:avLst>
              <a:gd name="adj" fmla="val 49990"/>
            </a:avLst>
          </a:prstGeom>
          <a:solidFill>
            <a:srgbClr val="D838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pt-BR" altLang="pt-BR" sz="2400">
                <a:solidFill>
                  <a:srgbClr val="FFFFFF"/>
                </a:solidFill>
                <a:latin typeface="Roboto" charset="0"/>
                <a:ea typeface="Roboto" charset="0"/>
                <a:cs typeface="Roboto" charset="0"/>
                <a:sym typeface="Roboto" charset="0"/>
              </a:rPr>
              <a:t>Adesão</a:t>
            </a:r>
          </a:p>
          <a:p>
            <a:pPr algn="ctr"/>
            <a:r>
              <a:rPr lang="pt-BR" altLang="pt-BR" sz="2400">
                <a:solidFill>
                  <a:srgbClr val="FFFFFF"/>
                </a:solidFill>
                <a:latin typeface="Roboto" charset="0"/>
                <a:ea typeface="Roboto" charset="0"/>
                <a:cs typeface="Roboto" charset="0"/>
                <a:sym typeface="Roboto" charset="0"/>
              </a:rPr>
              <a:t>NASF</a:t>
            </a:r>
          </a:p>
        </p:txBody>
      </p:sp>
      <p:sp>
        <p:nvSpPr>
          <p:cNvPr id="25603" name="Google Shape;841;p20"/>
          <p:cNvSpPr>
            <a:spLocks noChangeArrowheads="1"/>
          </p:cNvSpPr>
          <p:nvPr/>
        </p:nvSpPr>
        <p:spPr bwMode="auto">
          <a:xfrm>
            <a:off x="508000" y="773113"/>
            <a:ext cx="4729163" cy="892175"/>
          </a:xfrm>
          <a:prstGeom prst="homePlate">
            <a:avLst>
              <a:gd name="adj" fmla="val 49989"/>
            </a:avLst>
          </a:prstGeom>
          <a:solidFill>
            <a:srgbClr val="8020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pt-BR" altLang="pt-BR" sz="2400">
                <a:solidFill>
                  <a:srgbClr val="FFFFFF"/>
                </a:solidFill>
                <a:latin typeface="Roboto" charset="0"/>
                <a:ea typeface="Roboto" charset="0"/>
                <a:cs typeface="Roboto" charset="0"/>
                <a:sym typeface="Roboto" charset="0"/>
              </a:rPr>
              <a:t>Adesão 3º Ciclo:</a:t>
            </a:r>
          </a:p>
          <a:p>
            <a:pPr algn="ctr"/>
            <a:r>
              <a:rPr lang="pt-BR" altLang="pt-BR" sz="2400">
                <a:solidFill>
                  <a:srgbClr val="FFFFFF"/>
                </a:solidFill>
                <a:latin typeface="Roboto" charset="0"/>
                <a:ea typeface="Roboto" charset="0"/>
                <a:cs typeface="Roboto" charset="0"/>
                <a:sym typeface="Roboto" charset="0"/>
              </a:rPr>
              <a:t>38.865 equipes (AB e AB/SB)</a:t>
            </a:r>
          </a:p>
        </p:txBody>
      </p:sp>
      <p:cxnSp>
        <p:nvCxnSpPr>
          <p:cNvPr id="25604" name="Google Shape;842;p20"/>
          <p:cNvCxnSpPr>
            <a:cxnSpLocks noChangeShapeType="1"/>
          </p:cNvCxnSpPr>
          <p:nvPr/>
        </p:nvCxnSpPr>
        <p:spPr bwMode="auto">
          <a:xfrm>
            <a:off x="1735138" y="1665288"/>
            <a:ext cx="7937" cy="490537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5" name="Google Shape;843;p20"/>
          <p:cNvCxnSpPr>
            <a:cxnSpLocks noChangeShapeType="1"/>
          </p:cNvCxnSpPr>
          <p:nvPr/>
        </p:nvCxnSpPr>
        <p:spPr bwMode="auto">
          <a:xfrm>
            <a:off x="1743075" y="2166938"/>
            <a:ext cx="371475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44" name="Google Shape;844;p20"/>
          <p:cNvSpPr txBox="1"/>
          <p:nvPr/>
        </p:nvSpPr>
        <p:spPr>
          <a:xfrm>
            <a:off x="2114550" y="1893888"/>
            <a:ext cx="5327650" cy="323850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/>
              <a:t>1ª</a:t>
            </a:r>
            <a:r>
              <a:rPr lang="en" sz="2400" dirty="0"/>
              <a:t> lista de certificação:</a:t>
            </a:r>
            <a:endParaRPr sz="2400" dirty="0"/>
          </a:p>
          <a:p>
            <a:pPr marL="609585" indent="-457189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Tx/>
              <a:buChar char="-"/>
              <a:defRPr/>
            </a:pPr>
            <a:r>
              <a:rPr lang="en" sz="2400" dirty="0"/>
              <a:t>13.686 equipes SF </a:t>
            </a:r>
            <a:endParaRPr sz="2400" dirty="0"/>
          </a:p>
          <a:p>
            <a:pPr marL="609585" indent="-457189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Tx/>
              <a:buChar char="-"/>
              <a:defRPr/>
            </a:pPr>
            <a:r>
              <a:rPr lang="en" sz="2400" dirty="0"/>
              <a:t>21.088 equipes SF/SB</a:t>
            </a:r>
            <a:endParaRPr sz="2400" dirty="0"/>
          </a:p>
          <a:p>
            <a:pPr marL="609585" indent="-457189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Tx/>
              <a:buChar char="-"/>
              <a:defRPr/>
            </a:pPr>
            <a:r>
              <a:rPr lang="en" sz="2400" b="1" dirty="0"/>
              <a:t>Total 34.774 equipes - 89,5% das equipes participantes</a:t>
            </a:r>
            <a:endParaRPr sz="2400" b="1" dirty="0"/>
          </a:p>
          <a:p>
            <a:pPr marL="609585" indent="-457189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Tx/>
              <a:buChar char="-"/>
              <a:defRPr/>
            </a:pPr>
            <a:r>
              <a:rPr lang="en" sz="2400" dirty="0"/>
              <a:t>4.803 municípios</a:t>
            </a:r>
            <a:endParaRPr sz="240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sz="240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/>
              <a:t>2ª</a:t>
            </a:r>
            <a:r>
              <a:rPr lang="en" sz="2400" dirty="0"/>
              <a:t> lista de certificação:</a:t>
            </a:r>
            <a:endParaRPr sz="2400" dirty="0"/>
          </a:p>
          <a:p>
            <a:pPr marL="609585" indent="-457189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Tx/>
              <a:buChar char="-"/>
              <a:defRPr/>
            </a:pPr>
            <a:r>
              <a:rPr lang="en" sz="2400" dirty="0"/>
              <a:t>89 equipes SF</a:t>
            </a:r>
            <a:endParaRPr sz="2400" dirty="0"/>
          </a:p>
          <a:p>
            <a:pPr marL="609585" indent="-457189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Tx/>
              <a:buChar char="-"/>
              <a:defRPr/>
            </a:pPr>
            <a:r>
              <a:rPr lang="en" sz="2400" dirty="0"/>
              <a:t>4.002 equipes SF/SB</a:t>
            </a:r>
            <a:endParaRPr sz="2400" dirty="0"/>
          </a:p>
          <a:p>
            <a:pPr marL="609585" indent="-457189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Tx/>
              <a:buChar char="-"/>
              <a:defRPr/>
            </a:pPr>
            <a:r>
              <a:rPr lang="en" sz="2400" dirty="0"/>
              <a:t>Total 4.091 equipes - 10,5%</a:t>
            </a:r>
            <a:endParaRPr sz="240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sz="2400" dirty="0"/>
          </a:p>
        </p:txBody>
      </p:sp>
      <p:sp>
        <p:nvSpPr>
          <p:cNvPr id="25607" name="Google Shape;845;p20"/>
          <p:cNvSpPr txBox="1">
            <a:spLocks noChangeArrowheads="1"/>
          </p:cNvSpPr>
          <p:nvPr/>
        </p:nvSpPr>
        <p:spPr bwMode="auto">
          <a:xfrm>
            <a:off x="2341563" y="4349750"/>
            <a:ext cx="3132137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pt-BR" altLang="pt-BR">
              <a:solidFill>
                <a:srgbClr val="CCCCCC"/>
              </a:solidFill>
            </a:endParaRPr>
          </a:p>
          <a:p>
            <a:endParaRPr lang="pt-BR" altLang="pt-BR">
              <a:solidFill>
                <a:srgbClr val="CCCCCC"/>
              </a:solidFill>
            </a:endParaRPr>
          </a:p>
        </p:txBody>
      </p:sp>
      <p:cxnSp>
        <p:nvCxnSpPr>
          <p:cNvPr id="25608" name="Google Shape;846;p20"/>
          <p:cNvCxnSpPr>
            <a:cxnSpLocks noChangeShapeType="1"/>
          </p:cNvCxnSpPr>
          <p:nvPr/>
        </p:nvCxnSpPr>
        <p:spPr bwMode="auto">
          <a:xfrm>
            <a:off x="7831138" y="1665288"/>
            <a:ext cx="7937" cy="490537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9" name="Google Shape;847;p20"/>
          <p:cNvCxnSpPr>
            <a:cxnSpLocks noChangeShapeType="1"/>
          </p:cNvCxnSpPr>
          <p:nvPr/>
        </p:nvCxnSpPr>
        <p:spPr bwMode="auto">
          <a:xfrm>
            <a:off x="7839075" y="2166938"/>
            <a:ext cx="371475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48" name="Google Shape;848;p20"/>
          <p:cNvSpPr txBox="1"/>
          <p:nvPr/>
        </p:nvSpPr>
        <p:spPr>
          <a:xfrm>
            <a:off x="8210550" y="1893888"/>
            <a:ext cx="3278188" cy="323850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/>
              <a:t>2ª</a:t>
            </a:r>
            <a:r>
              <a:rPr lang="en" sz="2400" dirty="0"/>
              <a:t> lista de certificação:</a:t>
            </a:r>
            <a:endParaRPr sz="2400" dirty="0"/>
          </a:p>
          <a:p>
            <a:pPr marL="609585" indent="-457189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Tx/>
              <a:buChar char="-"/>
              <a:defRPr/>
            </a:pPr>
            <a:r>
              <a:rPr lang="en" sz="2400" dirty="0"/>
              <a:t>4.106 NASF</a:t>
            </a:r>
            <a:endParaRPr sz="2400" dirty="0"/>
          </a:p>
          <a:p>
            <a:pPr marL="609585" indent="-457189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Tx/>
              <a:buChar char="-"/>
              <a:defRPr/>
            </a:pPr>
            <a:r>
              <a:rPr lang="en" sz="2400" dirty="0"/>
              <a:t>3.195 municípios</a:t>
            </a:r>
            <a:endParaRPr sz="2400" dirty="0"/>
          </a:p>
        </p:txBody>
      </p:sp>
      <p:cxnSp>
        <p:nvCxnSpPr>
          <p:cNvPr id="25611" name="Google Shape;849;p20"/>
          <p:cNvCxnSpPr>
            <a:cxnSpLocks noChangeShapeType="1"/>
          </p:cNvCxnSpPr>
          <p:nvPr/>
        </p:nvCxnSpPr>
        <p:spPr bwMode="auto">
          <a:xfrm>
            <a:off x="1114425" y="1665288"/>
            <a:ext cx="4763" cy="3132137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2" name="Google Shape;850;p20"/>
          <p:cNvCxnSpPr>
            <a:cxnSpLocks noChangeShapeType="1"/>
          </p:cNvCxnSpPr>
          <p:nvPr/>
        </p:nvCxnSpPr>
        <p:spPr bwMode="auto">
          <a:xfrm rot="10800000" flipH="1">
            <a:off x="1135063" y="4789488"/>
            <a:ext cx="974725" cy="15875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Elipse 14"/>
          <p:cNvSpPr/>
          <p:nvPr/>
        </p:nvSpPr>
        <p:spPr>
          <a:xfrm>
            <a:off x="7307263" y="3230563"/>
            <a:ext cx="4105275" cy="27559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8024813" y="3544888"/>
            <a:ext cx="3116262" cy="2062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b="1" dirty="0"/>
              <a:t>No Mato Grosso do Sul</a:t>
            </a:r>
          </a:p>
          <a:p>
            <a:pPr>
              <a:defRPr/>
            </a:pPr>
            <a:endParaRPr lang="pt-BR" sz="1600" b="1" dirty="0"/>
          </a:p>
          <a:p>
            <a:pPr marL="438146" indent="-28575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pt-BR" sz="1600" dirty="0"/>
              <a:t>Adesão de 100% dos 79 municípios</a:t>
            </a:r>
          </a:p>
          <a:p>
            <a:pPr marL="438146" indent="-28575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pt-BR" sz="1600" dirty="0"/>
              <a:t>Das 530 ESF e 64 </a:t>
            </a:r>
            <a:r>
              <a:rPr lang="pt-BR" sz="1600" dirty="0" err="1"/>
              <a:t>Nasf</a:t>
            </a:r>
            <a:r>
              <a:rPr lang="pt-BR" sz="1600" dirty="0"/>
              <a:t> AB</a:t>
            </a:r>
          </a:p>
          <a:p>
            <a:pPr marL="438146" indent="-28575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pt-BR" sz="1600" dirty="0"/>
              <a:t>423 </a:t>
            </a:r>
            <a:r>
              <a:rPr lang="pt-BR" sz="1600" dirty="0" err="1"/>
              <a:t>Recontratualizações</a:t>
            </a:r>
            <a:endParaRPr lang="pt-BR" sz="1600" dirty="0"/>
          </a:p>
          <a:p>
            <a:pPr marL="438146" indent="-28575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pt-BR" sz="1600" dirty="0"/>
              <a:t>90 novas Adesões</a:t>
            </a:r>
          </a:p>
          <a:p>
            <a:pPr marL="438146" indent="-28575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pt-BR" sz="1600" dirty="0"/>
              <a:t>59 </a:t>
            </a:r>
            <a:r>
              <a:rPr lang="pt-BR" sz="1600" dirty="0" err="1"/>
              <a:t>Nasf</a:t>
            </a:r>
            <a:r>
              <a:rPr lang="pt-BR" sz="1600" dirty="0"/>
              <a:t> AB</a:t>
            </a:r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28 de 28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459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79575" y="628650"/>
            <a:ext cx="921067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latin typeface="+mn-lt"/>
              </a:rPr>
              <a:t>Equipes participantes do PMAQ 3º Ciclo </a:t>
            </a:r>
            <a:endParaRPr lang="pt-BR" sz="3600" dirty="0" smtClean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 smtClean="0">
                <a:latin typeface="+mn-lt"/>
              </a:rPr>
              <a:t>Mato </a:t>
            </a:r>
            <a:r>
              <a:rPr lang="pt-BR" sz="3600" dirty="0">
                <a:latin typeface="+mn-lt"/>
              </a:rPr>
              <a:t>Grosso do Sul</a:t>
            </a:r>
            <a:endParaRPr lang="pt-BR" sz="3600" dirty="0">
              <a:latin typeface="+mn-lt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823230"/>
              </p:ext>
            </p:extLst>
          </p:nvPr>
        </p:nvGraphicFramePr>
        <p:xfrm>
          <a:off x="939800" y="1897063"/>
          <a:ext cx="10177465" cy="3314700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11085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66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99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18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465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182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3182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4657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3182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4187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771585">
                <a:tc rowSpan="3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UF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Garamond"/>
                        <a:ea typeface="MS Mincho"/>
                        <a:cs typeface="Times New Roman"/>
                      </a:endParaRPr>
                    </a:p>
                  </a:txBody>
                  <a:tcPr marL="68569" marR="68569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Municípios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Garamond"/>
                        <a:ea typeface="MS Mincho"/>
                        <a:cs typeface="Times New Roman"/>
                      </a:endParaRPr>
                    </a:p>
                  </a:txBody>
                  <a:tcPr marL="68569" marR="68569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effectLst/>
                        </a:rPr>
                        <a:t>eAB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Garamond"/>
                        <a:ea typeface="MS Mincho"/>
                        <a:cs typeface="Times New Roman"/>
                      </a:endParaRPr>
                    </a:p>
                  </a:txBody>
                  <a:tcPr marL="68569" marR="68569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effectLst/>
                        </a:rPr>
                        <a:t>eAB/SB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Garamond"/>
                        <a:ea typeface="MS Mincho"/>
                        <a:cs typeface="Times New Roman"/>
                      </a:endParaRPr>
                    </a:p>
                  </a:txBody>
                  <a:tcPr marL="68569" marR="68569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497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effectLst/>
                        </a:rPr>
                        <a:t>Total (n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Garamond"/>
                        <a:ea typeface="MS Mincho"/>
                        <a:cs typeface="Times New Roman"/>
                      </a:endParaRPr>
                    </a:p>
                  </a:txBody>
                  <a:tcPr marL="68569" marR="6856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Adesão PMAQ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Garamond"/>
                        <a:ea typeface="MS Mincho"/>
                        <a:cs typeface="Times New Roman"/>
                      </a:endParaRPr>
                    </a:p>
                  </a:txBody>
                  <a:tcPr marL="68569" marR="68569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Total (n)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Garamond"/>
                        <a:ea typeface="MS Mincho"/>
                        <a:cs typeface="Times New Roman"/>
                      </a:endParaRPr>
                    </a:p>
                  </a:txBody>
                  <a:tcPr marL="68569" marR="6856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Adesão PMAQ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Garamond"/>
                        <a:ea typeface="MS Mincho"/>
                        <a:cs typeface="Times New Roman"/>
                      </a:endParaRPr>
                    </a:p>
                  </a:txBody>
                  <a:tcPr marL="68569" marR="68569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Total (n)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Garamond"/>
                        <a:ea typeface="MS Mincho"/>
                        <a:cs typeface="Times New Roman"/>
                      </a:endParaRPr>
                    </a:p>
                  </a:txBody>
                  <a:tcPr marL="68569" marR="6856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effectLst/>
                        </a:rPr>
                        <a:t>Adesão PMAQ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Garamond"/>
                        <a:ea typeface="MS Mincho"/>
                        <a:cs typeface="Times New Roman"/>
                      </a:endParaRPr>
                    </a:p>
                  </a:txBody>
                  <a:tcPr marL="68569" marR="68569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08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Garamond"/>
                        <a:ea typeface="MS Mincho"/>
                        <a:cs typeface="Times New Roman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Garamond"/>
                        <a:ea typeface="MS Mincho"/>
                        <a:cs typeface="Times New Roman"/>
                      </a:endParaRPr>
                    </a:p>
                  </a:txBody>
                  <a:tcPr marL="68569" marR="68569" marT="0" marB="0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Garamond"/>
                        <a:ea typeface="MS Mincho"/>
                        <a:cs typeface="Times New Roman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Garamond"/>
                        <a:ea typeface="MS Mincho"/>
                        <a:cs typeface="Times New Roman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Garamond"/>
                        <a:ea typeface="MS Mincho"/>
                        <a:cs typeface="Times New Roman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Garamond"/>
                        <a:ea typeface="MS Mincho"/>
                        <a:cs typeface="Times New Roman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Garamond"/>
                        <a:ea typeface="MS Mincho"/>
                        <a:cs typeface="Times New Roman"/>
                      </a:endParaRPr>
                    </a:p>
                  </a:txBody>
                  <a:tcPr marL="68569" marR="68569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9303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 b="1" kern="1200" cap="all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 b="1" kern="1200" cap="all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 b="1" kern="1200" cap="all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 b="1" kern="1200" cap="all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 b="1" kern="1200" cap="all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 b="1" kern="1200" cap="all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 b="1" kern="1200" cap="all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80,00%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 b="1" kern="1200" cap="all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 b="1" kern="1200" cap="all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 b="1" kern="1200" cap="all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96,79%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7988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 cap="all" dirty="0">
                          <a:solidFill>
                            <a:schemeClr val="tx1"/>
                          </a:solidFill>
                          <a:effectLst/>
                        </a:rPr>
                        <a:t>BRASIL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Garamond"/>
                        <a:ea typeface="MS Mincho"/>
                        <a:cs typeface="Times New Roman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 cap="all" dirty="0">
                          <a:solidFill>
                            <a:schemeClr val="tx1"/>
                          </a:solidFill>
                          <a:effectLst/>
                        </a:rPr>
                        <a:t>5.570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Garamond"/>
                        <a:ea typeface="MS Mincho"/>
                        <a:cs typeface="Times New Roman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 cap="all" dirty="0">
                          <a:solidFill>
                            <a:schemeClr val="tx1"/>
                          </a:solidFill>
                          <a:effectLst/>
                        </a:rPr>
                        <a:t>5.324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Garamond"/>
                        <a:ea typeface="MS Mincho"/>
                        <a:cs typeface="Times New Roman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 cap="all" dirty="0">
                          <a:solidFill>
                            <a:schemeClr val="tx1"/>
                          </a:solidFill>
                          <a:effectLst/>
                        </a:rPr>
                        <a:t>95,6%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Garamond"/>
                        <a:ea typeface="MS Mincho"/>
                        <a:cs typeface="Times New Roman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 cap="all" dirty="0">
                          <a:solidFill>
                            <a:schemeClr val="tx1"/>
                          </a:solidFill>
                          <a:effectLst/>
                        </a:rPr>
                        <a:t>15.009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Garamond"/>
                        <a:ea typeface="MS Mincho"/>
                        <a:cs typeface="Times New Roman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 cap="all" dirty="0">
                          <a:solidFill>
                            <a:schemeClr val="tx1"/>
                          </a:solidFill>
                          <a:effectLst/>
                        </a:rPr>
                        <a:t>13.767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Garamond"/>
                        <a:ea typeface="MS Mincho"/>
                        <a:cs typeface="Times New Roman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 cap="all" dirty="0">
                          <a:solidFill>
                            <a:schemeClr val="tx1"/>
                          </a:solidFill>
                          <a:effectLst/>
                        </a:rPr>
                        <a:t>91,7%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Garamond"/>
                        <a:ea typeface="MS Mincho"/>
                        <a:cs typeface="Times New Roman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 cap="all" dirty="0">
                          <a:solidFill>
                            <a:schemeClr val="tx1"/>
                          </a:solidFill>
                          <a:effectLst/>
                        </a:rPr>
                        <a:t>26.364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Garamond"/>
                        <a:ea typeface="MS Mincho"/>
                        <a:cs typeface="Times New Roman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 cap="all" dirty="0">
                          <a:solidFill>
                            <a:schemeClr val="tx1"/>
                          </a:solidFill>
                          <a:effectLst/>
                        </a:rPr>
                        <a:t>25.082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Garamond"/>
                        <a:ea typeface="MS Mincho"/>
                        <a:cs typeface="Times New Roman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 cap="all" dirty="0">
                          <a:solidFill>
                            <a:schemeClr val="tx1"/>
                          </a:solidFill>
                          <a:effectLst/>
                        </a:rPr>
                        <a:t>95,1%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Garamond"/>
                        <a:ea typeface="MS Mincho"/>
                        <a:cs typeface="Times New Roman"/>
                      </a:endParaRPr>
                    </a:p>
                  </a:txBody>
                  <a:tcPr marL="68569" marR="68569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28 de 28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62252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46113" y="628650"/>
            <a:ext cx="1088707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latin typeface="+mn-lt"/>
              </a:rPr>
              <a:t>Equipes AB participantes do PMAQ 3º Ciclo </a:t>
            </a:r>
            <a:r>
              <a:rPr lang="pt-BR" sz="2800" dirty="0">
                <a:latin typeface="+mn-lt"/>
              </a:rPr>
              <a:t>– Mato Grosso do Sul</a:t>
            </a:r>
            <a:endParaRPr lang="pt-BR" sz="2800" dirty="0">
              <a:latin typeface="+mn-lt"/>
            </a:endParaRPr>
          </a:p>
        </p:txBody>
      </p:sp>
      <p:graphicFrame>
        <p:nvGraphicFramePr>
          <p:cNvPr id="28675" name="Gráfico 4" descr="Gráfico de visão geral sobre a área financeir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9935281"/>
              </p:ext>
            </p:extLst>
          </p:nvPr>
        </p:nvGraphicFramePr>
        <p:xfrm>
          <a:off x="686513" y="1541518"/>
          <a:ext cx="10846675" cy="4433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Gráfico" r:id="rId3" imgW="7449958" imgH="3218967" progId="Excel.Chart.8">
                  <p:embed/>
                </p:oleObj>
              </mc:Choice>
              <mc:Fallback>
                <p:oleObj name="Gráfico" r:id="rId3" imgW="7449958" imgH="3218967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513" y="1541518"/>
                        <a:ext cx="10846675" cy="44336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28 de 28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844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646113" y="628650"/>
            <a:ext cx="1088707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latin typeface="+mn-lt"/>
              </a:rPr>
              <a:t>Equipes AB/SB participantes do PMAQ 3º Ciclo </a:t>
            </a:r>
            <a:r>
              <a:rPr lang="pt-BR" sz="2800" dirty="0">
                <a:latin typeface="+mn-lt"/>
              </a:rPr>
              <a:t>– Mato Grosso do Sul</a:t>
            </a:r>
            <a:endParaRPr lang="pt-BR" sz="2800" dirty="0">
              <a:latin typeface="+mn-lt"/>
            </a:endParaRPr>
          </a:p>
        </p:txBody>
      </p:sp>
      <p:graphicFrame>
        <p:nvGraphicFramePr>
          <p:cNvPr id="29699" name="Gráfico 3" descr="Gráfico de visão geral sobre a área financeir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6622089"/>
              </p:ext>
            </p:extLst>
          </p:nvPr>
        </p:nvGraphicFramePr>
        <p:xfrm>
          <a:off x="173418" y="1566863"/>
          <a:ext cx="11923985" cy="4424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Gráfico" r:id="rId3" imgW="7547502" imgH="3517697" progId="Excel.Chart.8">
                  <p:embed/>
                </p:oleObj>
              </mc:Choice>
              <mc:Fallback>
                <p:oleObj name="Gráfico" r:id="rId3" imgW="7547502" imgH="3517697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418" y="1566863"/>
                        <a:ext cx="11923985" cy="44240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28 de 28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90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679575" y="628650"/>
            <a:ext cx="921067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latin typeface="+mn-lt"/>
              </a:rPr>
              <a:t>Equipes certificadas</a:t>
            </a:r>
            <a:r>
              <a:rPr lang="pt-BR" sz="3600" dirty="0"/>
              <a:t> 1ª lista de certificação</a:t>
            </a:r>
            <a:r>
              <a:rPr lang="pt-BR" sz="3600" dirty="0">
                <a:latin typeface="+mn-lt"/>
              </a:rPr>
              <a:t>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794500" y="1381125"/>
            <a:ext cx="409575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/>
              <a:t>  2ª lista de certificação (aguardando portaria):</a:t>
            </a:r>
          </a:p>
          <a:p>
            <a:pPr>
              <a:defRPr/>
            </a:pPr>
            <a:endParaRPr lang="pt-BR" dirty="0"/>
          </a:p>
          <a:p>
            <a:pPr marL="342900" indent="-342900">
              <a:buFontTx/>
              <a:buAutoNum type="alphaLcParenR"/>
              <a:defRPr/>
            </a:pPr>
            <a:r>
              <a:rPr lang="pt-BR" dirty="0"/>
              <a:t>todas as equipes NASF;</a:t>
            </a:r>
          </a:p>
          <a:p>
            <a:pPr>
              <a:defRPr/>
            </a:pPr>
            <a:r>
              <a:rPr lang="pt-BR" dirty="0"/>
              <a:t>b) equipes do PMM que tiveram problemas de reposição do médico durante os meses de set, out e </a:t>
            </a:r>
            <a:r>
              <a:rPr lang="pt-BR" dirty="0" err="1"/>
              <a:t>nov</a:t>
            </a:r>
            <a:r>
              <a:rPr lang="pt-BR" dirty="0"/>
              <a:t>/2017;</a:t>
            </a:r>
          </a:p>
          <a:p>
            <a:pPr>
              <a:defRPr/>
            </a:pPr>
            <a:r>
              <a:rPr lang="pt-BR" dirty="0"/>
              <a:t>c)  equipes que tiveram inconsistência na avaliação externa, exemplo: mudança de CNES de </a:t>
            </a:r>
            <a:r>
              <a:rPr lang="pt-BR" dirty="0" err="1"/>
              <a:t>contratualização</a:t>
            </a:r>
            <a:r>
              <a:rPr lang="pt-BR" dirty="0"/>
              <a:t>.</a:t>
            </a:r>
          </a:p>
          <a:p>
            <a:pPr>
              <a:defRPr/>
            </a:pPr>
            <a:r>
              <a:rPr lang="pt-BR" dirty="0"/>
              <a:t> </a:t>
            </a:r>
          </a:p>
          <a:p>
            <a:pPr>
              <a:defRPr/>
            </a:pP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670695"/>
              </p:ext>
            </p:extLst>
          </p:nvPr>
        </p:nvGraphicFramePr>
        <p:xfrm>
          <a:off x="633413" y="5386388"/>
          <a:ext cx="10972799" cy="1372235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2828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267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172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032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UF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Garamond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</a:rPr>
                        <a:t>N° </a:t>
                      </a: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de municípios com equipes  AB e AB/SB não certificadas na 1ª lista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Garamond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</a:rPr>
                        <a:t>N° </a:t>
                      </a: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de equipes AB e AB/SB não certificadas na 1ª lista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Garamond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6333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 b="1" kern="1200" cap="all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 b="1" kern="1200" cap="all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 b="1" kern="1200" cap="all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6333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 cap="all" dirty="0">
                          <a:solidFill>
                            <a:schemeClr val="tx1"/>
                          </a:solidFill>
                          <a:effectLst/>
                        </a:rPr>
                        <a:t>Brasil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Garamond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 cap="all" dirty="0">
                          <a:solidFill>
                            <a:schemeClr val="tx1"/>
                          </a:solidFill>
                          <a:effectLst/>
                        </a:rPr>
                        <a:t>1175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Garamond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 cap="all" dirty="0">
                          <a:solidFill>
                            <a:schemeClr val="tx1"/>
                          </a:solidFill>
                          <a:effectLst/>
                        </a:rPr>
                        <a:t>4081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Garamond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0742" name="Gráfico 5" descr="Gráfico de visão geral sobre a área financeir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3311939"/>
              </p:ext>
            </p:extLst>
          </p:nvPr>
        </p:nvGraphicFramePr>
        <p:xfrm>
          <a:off x="567559" y="1430338"/>
          <a:ext cx="5768154" cy="359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Gráfico" r:id="rId3" imgW="5413717" imgH="3127519" progId="Excel.Chart.8">
                  <p:embed/>
                </p:oleObj>
              </mc:Choice>
              <mc:Fallback>
                <p:oleObj name="Gráfico" r:id="rId3" imgW="5413717" imgH="312751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559" y="1430338"/>
                        <a:ext cx="5768154" cy="3598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28 de 28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653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22388" y="592138"/>
            <a:ext cx="9601200" cy="1303337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 smtClean="0"/>
              <a:t>Panorama geral de </a:t>
            </a:r>
            <a:r>
              <a:rPr lang="pt-BR" sz="3600" dirty="0"/>
              <a:t>certificação </a:t>
            </a:r>
            <a:r>
              <a:rPr lang="pt-BR" sz="3600" dirty="0" smtClean="0"/>
              <a:t>PMAQ 3º </a:t>
            </a:r>
            <a:r>
              <a:rPr lang="pt-BR" sz="3600" dirty="0"/>
              <a:t>Ciclo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22388" y="1960563"/>
            <a:ext cx="9601200" cy="3317875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pt-BR" b="1" dirty="0" smtClean="0">
                <a:latin typeface="Titillium Web"/>
                <a:ea typeface="Titillium Web"/>
                <a:cs typeface="Titillium Web"/>
                <a:sym typeface="Titillium Web ExtraLight"/>
              </a:rPr>
              <a:t>Portaria nº 2.777 de 04 de setembro de 2018</a:t>
            </a:r>
            <a:endParaRPr lang="pt-BR" dirty="0" smtClean="0"/>
          </a:p>
          <a:p>
            <a:pPr algn="just">
              <a:buFont typeface="Arial" panose="020B0604020202020204" pitchFamily="34" charset="0"/>
              <a:buChar char="•"/>
              <a:defRPr/>
            </a:pP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036763" y="2573338"/>
          <a:ext cx="8127999" cy="2563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5881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1ª coluna</a:t>
                      </a:r>
                      <a:endParaRPr lang="pt-BR" sz="1800" dirty="0"/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2ª coluna</a:t>
                      </a:r>
                      <a:endParaRPr lang="pt-BR" sz="1800" dirty="0"/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3ª coluna</a:t>
                      </a:r>
                      <a:endParaRPr lang="pt-BR" sz="1800" dirty="0"/>
                    </a:p>
                  </a:txBody>
                  <a:tcPr marT="45738" marB="4573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97931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Valor</a:t>
                      </a:r>
                      <a:r>
                        <a:rPr lang="pt-BR" sz="1800" baseline="0" dirty="0" smtClean="0"/>
                        <a:t> referente às equipes do município certificadas na </a:t>
                      </a:r>
                      <a:r>
                        <a:rPr lang="pt-BR" sz="1800" dirty="0" smtClean="0"/>
                        <a:t>1ª</a:t>
                      </a:r>
                      <a:r>
                        <a:rPr lang="pt-BR" sz="1800" baseline="0" dirty="0" smtClean="0"/>
                        <a:t> lista do 3º ciclo</a:t>
                      </a:r>
                      <a:endParaRPr lang="pt-BR" sz="1800" dirty="0"/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Valor</a:t>
                      </a:r>
                      <a:r>
                        <a:rPr lang="pt-BR" sz="1800" baseline="0" dirty="0" smtClean="0"/>
                        <a:t> referente às equipes que ficaram para a 2</a:t>
                      </a:r>
                      <a:r>
                        <a:rPr lang="pt-BR" sz="1800" dirty="0" smtClean="0"/>
                        <a:t>ª</a:t>
                      </a:r>
                      <a:r>
                        <a:rPr lang="pt-BR" sz="1800" baseline="0" dirty="0" smtClean="0"/>
                        <a:t> lista do 3º ciclo, que seguem recebendo o valor de certificação do 2º ciclo ou adesão do 3º ciclo</a:t>
                      </a:r>
                      <a:endParaRPr lang="pt-BR" sz="1800" dirty="0"/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Valor</a:t>
                      </a:r>
                      <a:r>
                        <a:rPr lang="pt-BR" sz="1800" baseline="0" dirty="0" smtClean="0"/>
                        <a:t> total que o município irá receber pelo PMAQ, somando a </a:t>
                      </a:r>
                      <a:r>
                        <a:rPr lang="pt-BR" sz="1800" dirty="0" smtClean="0"/>
                        <a:t>1ª e 2ª</a:t>
                      </a:r>
                      <a:r>
                        <a:rPr lang="pt-BR" sz="1800" baseline="0" dirty="0" smtClean="0"/>
                        <a:t> coluna (até a publicação da 2</a:t>
                      </a:r>
                      <a:r>
                        <a:rPr lang="pt-BR" sz="1800" dirty="0" smtClean="0"/>
                        <a:t>ª</a:t>
                      </a:r>
                      <a:r>
                        <a:rPr lang="pt-BR" sz="1800" baseline="0" dirty="0" smtClean="0"/>
                        <a:t> lista de certificação do 3º ciclo)</a:t>
                      </a:r>
                      <a:endParaRPr lang="pt-BR" sz="1800" dirty="0"/>
                    </a:p>
                  </a:txBody>
                  <a:tcPr marT="45738" marB="4573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847367" y="5144263"/>
            <a:ext cx="880586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600" dirty="0"/>
              <a:t>Está disponível no Portal do Departamento de Atenção Básica (http://dab.saude.gov.br/portaldab/) </a:t>
            </a:r>
            <a:r>
              <a:rPr lang="pt-BR" sz="1600" dirty="0" smtClean="0"/>
              <a:t> o </a:t>
            </a:r>
            <a:r>
              <a:rPr lang="pt-BR" sz="1600" dirty="0"/>
              <a:t>relatório com a pontuação e classificação das equipes.</a:t>
            </a:r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28 de 28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159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gânico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83992A"/>
    </a:accent1>
    <a:accent2>
      <a:srgbClr val="3C9770"/>
    </a:accent2>
    <a:accent3>
      <a:srgbClr val="44709D"/>
    </a:accent3>
    <a:accent4>
      <a:srgbClr val="A23C33"/>
    </a:accent4>
    <a:accent5>
      <a:srgbClr val="D97828"/>
    </a:accent5>
    <a:accent6>
      <a:srgbClr val="DEB340"/>
    </a:accent6>
    <a:hlink>
      <a:srgbClr val="A8BF4D"/>
    </a:hlink>
    <a:folHlink>
      <a:srgbClr val="B4CA80"/>
    </a:folHlink>
  </a:clrScheme>
  <a:fontScheme name="Orgânico">
    <a:majorFont>
      <a:latin typeface="Garamond" panose="02020404030301010803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Garamond" panose="02020404030301010803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Orgânico">
    <a:fillStyleLst>
      <a:solidFill>
        <a:schemeClr val="phClr"/>
      </a:solidFill>
      <a:gradFill rotWithShape="1">
        <a:gsLst>
          <a:gs pos="0">
            <a:schemeClr val="phClr">
              <a:tint val="60000"/>
              <a:lumMod val="110000"/>
            </a:schemeClr>
          </a:gs>
          <a:gs pos="100000">
            <a:schemeClr val="phClr">
              <a:tint val="82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74000"/>
              <a:satMod val="130000"/>
              <a:lumMod val="90000"/>
            </a:schemeClr>
            <a:schemeClr val="phClr">
              <a:tint val="94000"/>
              <a:satMod val="120000"/>
              <a:lumMod val="104000"/>
            </a:schemeClr>
          </a:duotone>
        </a:blip>
        <a:tile tx="0" ty="0" sx="100000" sy="100000" flip="none" algn="tl"/>
      </a:blip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25400" dist="12700" dir="13500000">
            <a:srgbClr val="000000">
              <a:alpha val="45000"/>
            </a:srgbClr>
          </a:innerShdw>
        </a:effectLst>
      </a:effectStyle>
      <a:effectStyle>
        <a:effectLst>
          <a:outerShdw blurRad="38100" dist="25400" dir="5400000" rotWithShape="0">
            <a:srgbClr val="000000">
              <a:alpha val="6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88000"/>
              <a:lumMod val="98000"/>
            </a:schemeClr>
          </a:gs>
        </a:gsLst>
        <a:lin ang="5400000" scaled="0"/>
      </a:gradFill>
      <a:blipFill>
        <a:blip xmlns:r="http://schemas.openxmlformats.org/officeDocument/2006/relationships" r:embed="rId2"/>
        <a:stretch/>
      </a:blipFill>
    </a:bgFillStyleLst>
  </a:fmtScheme>
</a:themeOverride>
</file>

<file path=ppt/theme/themeOverride2.xml><?xml version="1.0" encoding="utf-8"?>
<a:themeOverride xmlns:a="http://schemas.openxmlformats.org/drawingml/2006/main">
  <a:clrScheme name="Orgânico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83992A"/>
    </a:accent1>
    <a:accent2>
      <a:srgbClr val="3C9770"/>
    </a:accent2>
    <a:accent3>
      <a:srgbClr val="44709D"/>
    </a:accent3>
    <a:accent4>
      <a:srgbClr val="A23C33"/>
    </a:accent4>
    <a:accent5>
      <a:srgbClr val="D97828"/>
    </a:accent5>
    <a:accent6>
      <a:srgbClr val="DEB340"/>
    </a:accent6>
    <a:hlink>
      <a:srgbClr val="A8BF4D"/>
    </a:hlink>
    <a:folHlink>
      <a:srgbClr val="B4CA80"/>
    </a:folHlink>
  </a:clrScheme>
  <a:fontScheme name="Orgânico">
    <a:majorFont>
      <a:latin typeface="Garamond" panose="02020404030301010803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Garamond" panose="02020404030301010803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Orgânico">
    <a:fillStyleLst>
      <a:solidFill>
        <a:schemeClr val="phClr"/>
      </a:solidFill>
      <a:gradFill rotWithShape="1">
        <a:gsLst>
          <a:gs pos="0">
            <a:schemeClr val="phClr">
              <a:tint val="60000"/>
              <a:lumMod val="110000"/>
            </a:schemeClr>
          </a:gs>
          <a:gs pos="100000">
            <a:schemeClr val="phClr">
              <a:tint val="82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74000"/>
              <a:satMod val="130000"/>
              <a:lumMod val="90000"/>
            </a:schemeClr>
            <a:schemeClr val="phClr">
              <a:tint val="94000"/>
              <a:satMod val="120000"/>
              <a:lumMod val="104000"/>
            </a:schemeClr>
          </a:duotone>
        </a:blip>
        <a:tile tx="0" ty="0" sx="100000" sy="100000" flip="none" algn="tl"/>
      </a:blip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25400" dist="12700" dir="13500000">
            <a:srgbClr val="000000">
              <a:alpha val="45000"/>
            </a:srgbClr>
          </a:innerShdw>
        </a:effectLst>
      </a:effectStyle>
      <a:effectStyle>
        <a:effectLst>
          <a:outerShdw blurRad="38100" dist="25400" dir="5400000" rotWithShape="0">
            <a:srgbClr val="000000">
              <a:alpha val="6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88000"/>
              <a:lumMod val="98000"/>
            </a:schemeClr>
          </a:gs>
        </a:gsLst>
        <a:lin ang="5400000" scaled="0"/>
      </a:gradFill>
      <a:blipFill>
        <a:blip xmlns:r="http://schemas.openxmlformats.org/officeDocument/2006/relationships" r:embed="rId2"/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15971</TotalTime>
  <Words>1338</Words>
  <Application>Microsoft Office PowerPoint</Application>
  <PresentationFormat>Personalizar</PresentationFormat>
  <Paragraphs>294</Paragraphs>
  <Slides>28</Slides>
  <Notes>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0" baseType="lpstr">
      <vt:lpstr>Tema do Office</vt:lpstr>
      <vt:lpstr>Gráfico do Microsoft Excel</vt:lpstr>
      <vt:lpstr>Certificação 3º Ciclo Programa de Melhoria do Acesso e da Qualidade da Atenção Básica</vt:lpstr>
      <vt:lpstr>Objetivo PMAQ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Panorama geral de certificação PMAQ 3º Ciclo</vt:lpstr>
      <vt:lpstr>Nota Metodológica PMAQ 3º Ciclo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CERTIFICAÇÃO - Autoavaliação</vt:lpstr>
      <vt:lpstr>Apresentação do PowerPoint</vt:lpstr>
      <vt:lpstr>Apresentação do PowerPoint</vt:lpstr>
      <vt:lpstr>Apresentação do PowerPoint</vt:lpstr>
      <vt:lpstr>CERTIFICAÇÃO - Avaliação Externa</vt:lpstr>
      <vt:lpstr>Apresentação do PowerPoint</vt:lpstr>
      <vt:lpstr>Matriz de Pontuação</vt:lpstr>
      <vt:lpstr>CERTIFICAÇÃO - Avaliação Externa equipe AB e AB/SB</vt:lpstr>
      <vt:lpstr>Apresentação do PowerPoint</vt:lpstr>
      <vt:lpstr>Apresentação do PowerPoint</vt:lpstr>
      <vt:lpstr>Apresentação do PowerPoint</vt:lpstr>
      <vt:lpstr>Apresentação do PowerPoint</vt:lpstr>
      <vt:lpstr> OBRIGADA.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Sávio Cavalcante Marques</dc:creator>
  <cp:lastModifiedBy>Erika Rodrigues de Almeida</cp:lastModifiedBy>
  <cp:revision>257</cp:revision>
  <cp:lastPrinted>2018-03-09T21:27:58Z</cp:lastPrinted>
  <dcterms:created xsi:type="dcterms:W3CDTF">2018-02-19T20:56:47Z</dcterms:created>
  <dcterms:modified xsi:type="dcterms:W3CDTF">2018-11-27T19:22:46Z</dcterms:modified>
</cp:coreProperties>
</file>