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63" r:id="rId3"/>
    <p:sldId id="264" r:id="rId4"/>
    <p:sldId id="261" r:id="rId5"/>
    <p:sldId id="259" r:id="rId6"/>
    <p:sldId id="258" r:id="rId7"/>
    <p:sldId id="260" r:id="rId8"/>
    <p:sldId id="262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836712"/>
            <a:ext cx="7772400" cy="2543596"/>
          </a:xfrm>
        </p:spPr>
        <p:txBody>
          <a:bodyPr anchor="b">
            <a:normAutofit/>
          </a:bodyPr>
          <a:lstStyle>
            <a:lvl1pPr>
              <a:defRPr sz="4400" baseline="0">
                <a:solidFill>
                  <a:srgbClr val="FFFFFF"/>
                </a:solidFill>
              </a:defRPr>
            </a:lvl1pPr>
          </a:lstStyle>
          <a:p>
            <a:r>
              <a:rPr lang="pt-BR" dirty="0" smtClean="0"/>
              <a:t>SEMINÁRIO PRO EPS SUS: </a:t>
            </a:r>
            <a:r>
              <a:rPr lang="pt-BR" b="1" dirty="0" smtClean="0">
                <a:latin typeface="Arial Narrow" panose="020B0606020202030204" pitchFamily="34" charset="0"/>
              </a:rPr>
              <a:t>: FORTALECENDO A EDUCAÇÃO PERMANENTE NO 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3568" y="3556001"/>
            <a:ext cx="7848872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 smtClean="0"/>
              <a:t>Governo do Estado de Mato Grosso do Sul</a:t>
            </a:r>
          </a:p>
          <a:p>
            <a:r>
              <a:rPr lang="pt-BR" dirty="0" smtClean="0"/>
              <a:t>Secretaria de Estado de Saúde</a:t>
            </a:r>
          </a:p>
          <a:p>
            <a:r>
              <a:rPr lang="pt-BR" dirty="0" smtClean="0"/>
              <a:t>Superintendência Geral de Gestão de Pessoas e Educação em Saúde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/>
          <a:lstStyle/>
          <a:p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/>
          <a:lstStyle/>
          <a:p>
            <a:endParaRPr lang="pt-BR" dirty="0"/>
          </a:p>
        </p:txBody>
      </p:sp>
      <p:pic>
        <p:nvPicPr>
          <p:cNvPr id="17" name="Imagem 1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777" b="34719"/>
          <a:stretch/>
        </p:blipFill>
        <p:spPr>
          <a:xfrm>
            <a:off x="201839" y="5511933"/>
            <a:ext cx="1921889" cy="13230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2051720" y="338328"/>
            <a:ext cx="6635080" cy="1252728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SEMINÁRIO PRO EPS SUS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SEMINÁRIO PRO EPS SUS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528" y="2675466"/>
            <a:ext cx="8593961" cy="39938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en-US" dirty="0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47" b="63258" l="1899" r="77848">
                        <a14:foregroundMark x1="17089" y1="19129" x2="17089" y2="19129"/>
                        <a14:foregroundMark x1="28481" y1="10985" x2="28481" y2="10985"/>
                        <a14:foregroundMark x1="14241" y1="19697" x2="14241" y2="19697"/>
                        <a14:foregroundMark x1="15506" y1="37689" x2="15506" y2="37689"/>
                        <a14:foregroundMark x1="28481" y1="47917" x2="28481" y2="47917"/>
                        <a14:foregroundMark x1="39557" y1="41098" x2="39557" y2="41098"/>
                        <a14:foregroundMark x1="43513" y1="28030" x2="43513" y2="28030"/>
                        <a14:foregroundMark x1="39873" y1="16856" x2="39873" y2="16856"/>
                        <a14:backgroundMark x1="64873" y1="26705" x2="64873" y2="26705"/>
                        <a14:backgroundMark x1="2532" y1="45455" x2="2532" y2="4545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22616" b="35000"/>
          <a:stretch/>
        </p:blipFill>
        <p:spPr>
          <a:xfrm>
            <a:off x="611559" y="401883"/>
            <a:ext cx="1820527" cy="127754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4400" kern="1200" baseline="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b="1" kern="1200">
          <a:solidFill>
            <a:srgbClr val="C00000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836712"/>
            <a:ext cx="8062664" cy="2543596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SEMINÁRIO PRO EPS SUS:</a:t>
            </a:r>
            <a:br>
              <a:rPr lang="pt-BR" b="1" dirty="0" smtClean="0">
                <a:solidFill>
                  <a:schemeClr val="bg1"/>
                </a:solidFill>
              </a:rPr>
            </a:br>
            <a:r>
              <a:rPr lang="pt-BR" b="1" dirty="0" smtClean="0">
                <a:solidFill>
                  <a:schemeClr val="bg1"/>
                </a:solidFill>
              </a:rPr>
              <a:t>Fortalecendo a Educação Permanente no Mato Grosso do Sul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Governo do Estado de Mato Grosso do Sul</a:t>
            </a:r>
          </a:p>
          <a:p>
            <a:r>
              <a:rPr lang="pt-BR" dirty="0" smtClean="0">
                <a:solidFill>
                  <a:schemeClr val="tx1"/>
                </a:solidFill>
              </a:rPr>
              <a:t>Secretaria de Estado de Saúde</a:t>
            </a:r>
          </a:p>
          <a:p>
            <a:r>
              <a:rPr lang="pt-BR" dirty="0" smtClean="0">
                <a:solidFill>
                  <a:schemeClr val="tx1"/>
                </a:solidFill>
              </a:rPr>
              <a:t>Superintendência Geral de Gestão do Trabalho e  Educação na Saúde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292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611559" y="1844824"/>
            <a:ext cx="8064897" cy="39938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smtClean="0"/>
              <a:t>  </a:t>
            </a:r>
            <a:endParaRPr lang="pt-BR" sz="2800" dirty="0" smtClean="0"/>
          </a:p>
          <a:p>
            <a:pPr marL="0" indent="0" algn="ctr">
              <a:buNone/>
            </a:pPr>
            <a:r>
              <a:rPr lang="pt-BR" sz="3200" dirty="0" smtClean="0"/>
              <a:t>REDE DE ATENÇÃO </a:t>
            </a:r>
            <a:r>
              <a:rPr lang="pt-BR" sz="3200" dirty="0" smtClean="0"/>
              <a:t>PSICOSSOCIAL</a:t>
            </a:r>
          </a:p>
          <a:p>
            <a:pPr marL="0" indent="0" algn="ctr">
              <a:buNone/>
            </a:pPr>
            <a:endParaRPr lang="pt-BR" sz="2800" dirty="0"/>
          </a:p>
          <a:p>
            <a:pPr marL="0" indent="0" algn="ctr">
              <a:buNone/>
            </a:pPr>
            <a:r>
              <a:rPr lang="pt-BR" altLang="pt-BR" b="0" dirty="0">
                <a:solidFill>
                  <a:schemeClr val="tx1"/>
                </a:solidFill>
                <a:latin typeface="Calibri" pitchFamily="34" charset="0"/>
              </a:rPr>
              <a:t>Portaria Nº 3.088, de 23 de dezembro de 2011 -  Institui a Rede de Atenção Psicossocial – RAPS - para pessoas com sofrimento ou transtorno mental e com necessidades decorrentes do uso de crack, álcool e outras drogas, no âmbito do Sistema Único de saúde (SUS). </a:t>
            </a:r>
          </a:p>
          <a:p>
            <a:pPr marL="0" indent="0" algn="ctr">
              <a:buNone/>
            </a:pPr>
            <a:endParaRPr lang="pt-BR" sz="2800" dirty="0"/>
          </a:p>
        </p:txBody>
      </p:sp>
      <p:sp>
        <p:nvSpPr>
          <p:cNvPr id="4" name="Título 2"/>
          <p:cNvSpPr>
            <a:spLocks noGrp="1"/>
          </p:cNvSpPr>
          <p:nvPr>
            <p:ph type="title"/>
          </p:nvPr>
        </p:nvSpPr>
        <p:spPr>
          <a:xfrm>
            <a:off x="2051720" y="338328"/>
            <a:ext cx="6635080" cy="1252728"/>
          </a:xfrm>
        </p:spPr>
        <p:txBody>
          <a:bodyPr/>
          <a:lstStyle/>
          <a:p>
            <a:r>
              <a:rPr lang="pt-BR" dirty="0"/>
              <a:t>SEMINÁRIO PRO EPS SUS</a:t>
            </a:r>
          </a:p>
        </p:txBody>
      </p:sp>
    </p:spTree>
    <p:extLst>
      <p:ext uri="{BB962C8B-B14F-4D97-AF65-F5344CB8AC3E}">
        <p14:creationId xmlns:p14="http://schemas.microsoft.com/office/powerpoint/2010/main" val="1221318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23528" y="1556792"/>
            <a:ext cx="8593961" cy="5616624"/>
          </a:xfrm>
        </p:spPr>
        <p:txBody>
          <a:bodyPr/>
          <a:lstStyle/>
          <a:p>
            <a:pPr marL="0" indent="0" algn="ctr">
              <a:buNone/>
            </a:pPr>
            <a:r>
              <a:rPr lang="pt-BR" dirty="0" smtClean="0"/>
              <a:t>PONTOS DE ATENÇÃO DA RAPS</a:t>
            </a:r>
          </a:p>
          <a:p>
            <a:r>
              <a:rPr lang="pt-BR" sz="2000" b="0" dirty="0" smtClean="0">
                <a:solidFill>
                  <a:schemeClr val="tx1"/>
                </a:solidFill>
              </a:rPr>
              <a:t>UBS/ESF</a:t>
            </a:r>
          </a:p>
          <a:p>
            <a:r>
              <a:rPr lang="pt-BR" sz="2000" b="0" dirty="0" smtClean="0">
                <a:solidFill>
                  <a:schemeClr val="tx1"/>
                </a:solidFill>
              </a:rPr>
              <a:t>NASF</a:t>
            </a:r>
          </a:p>
          <a:p>
            <a:r>
              <a:rPr lang="pt-BR" sz="2000" b="0" dirty="0" smtClean="0">
                <a:solidFill>
                  <a:schemeClr val="tx1"/>
                </a:solidFill>
              </a:rPr>
              <a:t>Consultório na Rua</a:t>
            </a:r>
          </a:p>
          <a:p>
            <a:r>
              <a:rPr lang="pt-BR" sz="2000" b="0" dirty="0" smtClean="0">
                <a:solidFill>
                  <a:schemeClr val="tx1"/>
                </a:solidFill>
              </a:rPr>
              <a:t>Centros de Atenção Psicossocial</a:t>
            </a:r>
          </a:p>
          <a:p>
            <a:r>
              <a:rPr lang="pt-BR" sz="2000" b="0" dirty="0" smtClean="0">
                <a:solidFill>
                  <a:schemeClr val="tx1"/>
                </a:solidFill>
              </a:rPr>
              <a:t>Ambulatórios de Saúde Mental</a:t>
            </a:r>
          </a:p>
          <a:p>
            <a:r>
              <a:rPr lang="pt-BR" sz="2000" b="0" dirty="0" smtClean="0">
                <a:solidFill>
                  <a:schemeClr val="tx1"/>
                </a:solidFill>
              </a:rPr>
              <a:t>Urgência e emergência</a:t>
            </a:r>
          </a:p>
          <a:p>
            <a:r>
              <a:rPr lang="pt-BR" sz="2000" b="0" dirty="0" smtClean="0">
                <a:solidFill>
                  <a:schemeClr val="tx1"/>
                </a:solidFill>
              </a:rPr>
              <a:t>Unidade de Acolhimento</a:t>
            </a:r>
          </a:p>
          <a:p>
            <a:r>
              <a:rPr lang="pt-BR" sz="2000" b="0" dirty="0" smtClean="0">
                <a:solidFill>
                  <a:schemeClr val="tx1"/>
                </a:solidFill>
              </a:rPr>
              <a:t>Serviços de Atenção em Regime Residencial</a:t>
            </a:r>
          </a:p>
          <a:p>
            <a:r>
              <a:rPr lang="pt-BR" sz="2000" b="0" dirty="0" smtClean="0">
                <a:solidFill>
                  <a:schemeClr val="tx1"/>
                </a:solidFill>
              </a:rPr>
              <a:t>Leitos de psiquiatria em Hospital Geral</a:t>
            </a:r>
          </a:p>
          <a:p>
            <a:r>
              <a:rPr lang="pt-BR" sz="2000" b="0" dirty="0" smtClean="0">
                <a:solidFill>
                  <a:schemeClr val="tx1"/>
                </a:solidFill>
              </a:rPr>
              <a:t>Hospital Psiquiátrico</a:t>
            </a:r>
          </a:p>
          <a:p>
            <a:r>
              <a:rPr lang="pt-BR" sz="2000" b="0" dirty="0" smtClean="0">
                <a:solidFill>
                  <a:schemeClr val="tx1"/>
                </a:solidFill>
              </a:rPr>
              <a:t>Residências Terapêuticas</a:t>
            </a:r>
          </a:p>
          <a:p>
            <a:r>
              <a:rPr lang="pt-BR" sz="2000" dirty="0" smtClean="0">
                <a:solidFill>
                  <a:srgbClr val="002060"/>
                </a:solidFill>
              </a:rPr>
              <a:t>Estratégias de Reabilitação Psicossocial</a:t>
            </a:r>
          </a:p>
          <a:p>
            <a:r>
              <a:rPr lang="pt-BR" sz="2000" dirty="0" smtClean="0">
                <a:solidFill>
                  <a:srgbClr val="002060"/>
                </a:solidFill>
              </a:rPr>
              <a:t>Programa de Volta para Casa</a:t>
            </a:r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4" name="Título 2"/>
          <p:cNvSpPr>
            <a:spLocks noGrp="1"/>
          </p:cNvSpPr>
          <p:nvPr>
            <p:ph type="title"/>
          </p:nvPr>
        </p:nvSpPr>
        <p:spPr>
          <a:xfrm>
            <a:off x="2051720" y="338328"/>
            <a:ext cx="6635080" cy="1252728"/>
          </a:xfrm>
        </p:spPr>
        <p:txBody>
          <a:bodyPr/>
          <a:lstStyle/>
          <a:p>
            <a:r>
              <a:rPr lang="pt-BR" dirty="0"/>
              <a:t>SEMINÁRIO PRO EPS SUS</a:t>
            </a:r>
          </a:p>
        </p:txBody>
      </p:sp>
    </p:spTree>
    <p:extLst>
      <p:ext uri="{BB962C8B-B14F-4D97-AF65-F5344CB8AC3E}">
        <p14:creationId xmlns:p14="http://schemas.microsoft.com/office/powerpoint/2010/main" val="55163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23528" y="2060848"/>
            <a:ext cx="8593961" cy="446449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dirty="0" smtClean="0">
                <a:solidFill>
                  <a:srgbClr val="FF0000"/>
                </a:solidFill>
              </a:rPr>
              <a:t>EIXO 1: </a:t>
            </a:r>
            <a:r>
              <a:rPr lang="pt-BR" dirty="0">
                <a:solidFill>
                  <a:srgbClr val="FF0000"/>
                </a:solidFill>
              </a:rPr>
              <a:t>INSERÇÃO DOS PACIENTES </a:t>
            </a:r>
            <a:r>
              <a:rPr lang="pt-BR" dirty="0" smtClean="0">
                <a:solidFill>
                  <a:srgbClr val="FF0000"/>
                </a:solidFill>
              </a:rPr>
              <a:t>TM/UAD </a:t>
            </a:r>
            <a:r>
              <a:rPr lang="pt-BR" dirty="0">
                <a:solidFill>
                  <a:srgbClr val="FF0000"/>
                </a:solidFill>
              </a:rPr>
              <a:t>NAS UNIDADES DE ATENÇÃO </a:t>
            </a:r>
            <a:r>
              <a:rPr lang="pt-BR" dirty="0" smtClean="0">
                <a:solidFill>
                  <a:srgbClr val="FF0000"/>
                </a:solidFill>
              </a:rPr>
              <a:t>BÁSICA</a:t>
            </a:r>
          </a:p>
          <a:p>
            <a:pPr>
              <a:buFont typeface="Arial" panose="020B0604020202020204" pitchFamily="34" charset="0"/>
              <a:buChar char="•"/>
            </a:pPr>
            <a:endParaRPr lang="pt-BR" dirty="0">
              <a:solidFill>
                <a:srgbClr val="FF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TRAÇAR </a:t>
            </a: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 PERFIL DOS PORTADORES DE TRANSTORNOS MENTAIS/USO ABUSIVO DE ÁLCOOL E OUTRAS DROGAS (CONTEXTO LOCAL)</a:t>
            </a:r>
          </a:p>
          <a:p>
            <a:pPr>
              <a:buFont typeface="Arial" panose="020B0604020202020204" pitchFamily="34" charset="0"/>
              <a:buChar char="•"/>
            </a:pPr>
            <a:endParaRPr lang="pt-B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FORTALECER E PACTUAR  FLUXOS DO PTM/UAD NAS UNIDADES DE ATENÇÃO BÁSICA</a:t>
            </a:r>
          </a:p>
          <a:p>
            <a:pPr>
              <a:buFont typeface="Arial" panose="020B0604020202020204" pitchFamily="34" charset="0"/>
              <a:buChar char="•"/>
            </a:pPr>
            <a:endParaRPr lang="pt-B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QUALIFICAR OS TRABALHADORES PARA MANEJO DE SITUAÇÕES DE CRISE/SURTO</a:t>
            </a:r>
          </a:p>
          <a:p>
            <a:pPr>
              <a:buFont typeface="Arial" panose="020B0604020202020204" pitchFamily="34" charset="0"/>
              <a:buChar char="•"/>
            </a:pPr>
            <a:endParaRPr lang="pt-B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REDUZIR O ALTO ÍNDICE DE MEDICAÇÃO PSICOTRÓPICA</a:t>
            </a:r>
          </a:p>
          <a:p>
            <a:pPr marL="0" indent="0">
              <a:buNone/>
            </a:pP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SEMINÁRIO PRO EPS SUS</a:t>
            </a:r>
          </a:p>
        </p:txBody>
      </p:sp>
    </p:spTree>
    <p:extLst>
      <p:ext uri="{BB962C8B-B14F-4D97-AF65-F5344CB8AC3E}">
        <p14:creationId xmlns:p14="http://schemas.microsoft.com/office/powerpoint/2010/main" val="1845646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23528" y="1844824"/>
            <a:ext cx="8593961" cy="482453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pt-BR" sz="2600" dirty="0" smtClean="0">
                <a:solidFill>
                  <a:srgbClr val="FF0000"/>
                </a:solidFill>
              </a:rPr>
              <a:t>EIXO </a:t>
            </a:r>
            <a:r>
              <a:rPr lang="pt-BR" sz="2600" dirty="0">
                <a:solidFill>
                  <a:srgbClr val="FF0000"/>
                </a:solidFill>
              </a:rPr>
              <a:t>2</a:t>
            </a:r>
            <a:r>
              <a:rPr lang="pt-BR" sz="2600" dirty="0" smtClean="0">
                <a:solidFill>
                  <a:srgbClr val="FF0000"/>
                </a:solidFill>
              </a:rPr>
              <a:t> – </a:t>
            </a:r>
            <a:r>
              <a:rPr lang="pt-BR" sz="2600" dirty="0">
                <a:solidFill>
                  <a:srgbClr val="FF0000"/>
                </a:solidFill>
              </a:rPr>
              <a:t>ARTICULAÇÃO/TRABALHO INTEGRADO</a:t>
            </a:r>
            <a:endParaRPr lang="pt-BR" sz="26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pt-BR" sz="20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pt-B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FORTALECER </a:t>
            </a: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 ARTICULAÇÃO DOS CAPS COM OUTROS PONTOS DA RAPS (AB </a:t>
            </a:r>
            <a:r>
              <a:rPr lang="pt-B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-ESPECIALIZADA </a:t>
            </a: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-HOSPITAIS)</a:t>
            </a:r>
          </a:p>
          <a:p>
            <a:pPr marL="0" indent="0">
              <a:buNone/>
            </a:pPr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AMPLIAR AS ATIVIDADES DE DISCUSSÃO DE CASO - PROJETO TERAPÊUTICO SINGULAR </a:t>
            </a:r>
          </a:p>
          <a:p>
            <a:pPr marL="0" indent="0">
              <a:buNone/>
            </a:pPr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QUALIFICAR  ENCONTROS REGULARES DE EDUCAÇÃO PERMANENTE </a:t>
            </a:r>
          </a:p>
          <a:p>
            <a:pPr marL="0" indent="0">
              <a:buNone/>
            </a:pP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(DISCUSSÃO DOS PROCESSOS DE TRABALHO)</a:t>
            </a:r>
          </a:p>
          <a:p>
            <a:pPr marL="0" indent="0">
              <a:buNone/>
            </a:pPr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POTENCIALIZAR AS ATIVIDADES DO PROGRAMA SAÚDE </a:t>
            </a:r>
            <a:r>
              <a:rPr lang="pt-B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NA ESCOLA</a:t>
            </a:r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AMPLIAR O ACESSO DA POPULAÇÃO PRISIONAL AO CUIDADO EM  SAÚDE MENTAL  </a:t>
            </a:r>
          </a:p>
          <a:p>
            <a:pPr marL="0" indent="0">
              <a:buNone/>
            </a:pPr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APROPRIAR OS  PROFISSIONAIS DE SAÚDE MENTAL  EM RELAÇÃO AS QUESTÕES </a:t>
            </a:r>
            <a:r>
              <a:rPr lang="pt-B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ÉTNICAS </a:t>
            </a: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 CULTURAIS DA POPULAÇÃO INDIGENA  E DA POLÍTICA DE REDUÇÃO DE DANOS</a:t>
            </a:r>
          </a:p>
          <a:p>
            <a:pPr marL="0" indent="0">
              <a:buNone/>
            </a:pPr>
            <a:endParaRPr lang="pt-BR" sz="20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SEMINÁRIO PRO EPS SUS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9579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95536" y="1772816"/>
            <a:ext cx="8593961" cy="460851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pt-BR" sz="2600" dirty="0" smtClean="0">
                <a:solidFill>
                  <a:srgbClr val="FF0000"/>
                </a:solidFill>
              </a:rPr>
              <a:t>EIXO </a:t>
            </a:r>
            <a:r>
              <a:rPr lang="pt-BR" sz="2600" dirty="0">
                <a:solidFill>
                  <a:srgbClr val="FF0000"/>
                </a:solidFill>
              </a:rPr>
              <a:t>3</a:t>
            </a:r>
            <a:r>
              <a:rPr lang="pt-BR" sz="2600" dirty="0" smtClean="0">
                <a:solidFill>
                  <a:srgbClr val="FF0000"/>
                </a:solidFill>
              </a:rPr>
              <a:t> – CUIDADO</a:t>
            </a:r>
            <a:endParaRPr lang="pt-BR" sz="26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pt-BR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pt-B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FORTALECER </a:t>
            </a: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 ADESÃO DOS USUÁRIOS E FAMILIARES AO TRATAMENTO (CORRESPONSABILIZAÇÃO)</a:t>
            </a:r>
          </a:p>
          <a:p>
            <a:pPr marL="0" indent="0">
              <a:buNone/>
            </a:pPr>
            <a:endParaRPr lang="pt-B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AMPLIAR AS POSSIBILIDADES DE ACOMPANHAMENTO LONGITUDINAL</a:t>
            </a:r>
          </a:p>
          <a:p>
            <a:pPr marL="0" indent="0">
              <a:buNone/>
            </a:pPr>
            <a:endParaRPr lang="pt-B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SINGULARIZAR E IMPLANTAR  PROTOCOLOS DE ATENDIMENTO NA ÀREA DA SAÚDE MENTAL </a:t>
            </a:r>
          </a:p>
          <a:p>
            <a:pPr marL="0" indent="0">
              <a:buNone/>
            </a:pPr>
            <a:endParaRPr lang="pt-B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pt-B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ESTENDER </a:t>
            </a: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 OFERTA DE GRUPOS DE APOIO AOS FAMILIARES DOS </a:t>
            </a:r>
            <a:r>
              <a:rPr lang="pt-B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PACIENTES</a:t>
            </a:r>
            <a:endParaRPr lang="pt-B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endParaRPr lang="pt-B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REDUZIR O EXCESSO DE </a:t>
            </a:r>
            <a:r>
              <a:rPr lang="pt-B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ENCAMINHAMENTOS CLÍNICOS </a:t>
            </a: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SEM CRITÉRIOS</a:t>
            </a:r>
          </a:p>
          <a:p>
            <a:pPr marL="0" indent="0">
              <a:buNone/>
            </a:pP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SEMINÁRIO PRO EPS SUS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02141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23528" y="1700808"/>
            <a:ext cx="8593961" cy="496855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dirty="0">
                <a:solidFill>
                  <a:srgbClr val="FF0000"/>
                </a:solidFill>
              </a:rPr>
              <a:t>EIXO 4</a:t>
            </a:r>
            <a:r>
              <a:rPr lang="pt-BR" dirty="0" smtClean="0">
                <a:solidFill>
                  <a:srgbClr val="FF0000"/>
                </a:solidFill>
              </a:rPr>
              <a:t> – </a:t>
            </a:r>
            <a:r>
              <a:rPr lang="pt-BR" dirty="0">
                <a:solidFill>
                  <a:srgbClr val="FF0000"/>
                </a:solidFill>
              </a:rPr>
              <a:t>AMPLIAÇÃO DO ACESSO</a:t>
            </a:r>
            <a:endParaRPr lang="pt-B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pt-BR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pt-B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REDUZIR </a:t>
            </a: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ATENDIMENTOS VIA JUDICIALIZAÇÃO</a:t>
            </a:r>
          </a:p>
          <a:p>
            <a:pPr marL="0" indent="0">
              <a:buNone/>
            </a:pPr>
            <a:endParaRPr lang="pt-B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AMPLIAR O QUANTITATIVO DE VAGAS DE INTERNAÇÃO HOSPITALAR PSIQUIATRICA</a:t>
            </a:r>
          </a:p>
          <a:p>
            <a:pPr marL="0" indent="0">
              <a:buNone/>
            </a:pPr>
            <a:endParaRPr lang="pt-B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ELEVAR O QUANTITATIVO DE </a:t>
            </a:r>
            <a:r>
              <a:rPr lang="pt-B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CAPS</a:t>
            </a:r>
            <a:endParaRPr lang="pt-B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endParaRPr lang="pt-B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pt-B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AUMENTAR </a:t>
            </a: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 QUANTITATIVO DE PROFISSIONAIS PARA ATUAR EM SAÚDE MENTAL  </a:t>
            </a:r>
          </a:p>
          <a:p>
            <a:pPr marL="0" indent="0">
              <a:buNone/>
            </a:pPr>
            <a:endParaRPr lang="pt-B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FACILITAR O ACESSO DOS USUÁRIOS DA ZONA RURAL</a:t>
            </a:r>
          </a:p>
          <a:p>
            <a:pPr marL="0" indent="0">
              <a:buNone/>
            </a:pPr>
            <a:r>
              <a:rPr lang="pt-B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pt-B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SEMINÁRIO PRO EPS SUS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8409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23528" y="2060848"/>
            <a:ext cx="8593961" cy="3993893"/>
          </a:xfrm>
        </p:spPr>
        <p:txBody>
          <a:bodyPr/>
          <a:lstStyle/>
          <a:p>
            <a:pPr marL="0" indent="0">
              <a:buNone/>
            </a:pPr>
            <a:r>
              <a:rPr lang="pt-BR" dirty="0" smtClean="0">
                <a:solidFill>
                  <a:srgbClr val="FF0000"/>
                </a:solidFill>
              </a:rPr>
              <a:t>EIXO 5- </a:t>
            </a:r>
            <a:r>
              <a:rPr lang="pt-BR" dirty="0">
                <a:solidFill>
                  <a:srgbClr val="FF0000"/>
                </a:solidFill>
              </a:rPr>
              <a:t>SISTEMAS DE INFORMAÇÃO</a:t>
            </a:r>
            <a:endParaRPr lang="pt-B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pt-BR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pt-B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APRIMORAR </a:t>
            </a:r>
            <a:r>
              <a:rPr lang="pt-B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 PREENCHIMENTO </a:t>
            </a:r>
            <a:r>
              <a:rPr lang="pt-B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 </a:t>
            </a: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PROCEDIMENTOS – RASS/BPA </a:t>
            </a:r>
          </a:p>
          <a:p>
            <a:pPr marL="0" indent="0">
              <a:buNone/>
            </a:pPr>
            <a:endParaRPr lang="pt-B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pt-B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QUALIFICAR OS PROFISSIONAIS PARA PREENCHIMENTO DA FICHA DE NOTIFICAÇÃO PARA TENTATIVAS DE SUICÍDIO</a:t>
            </a:r>
            <a:endParaRPr lang="pt-B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57404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undição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94</TotalTime>
  <Words>422</Words>
  <Application>Microsoft Office PowerPoint</Application>
  <PresentationFormat>Apresentação na tela (4:3)</PresentationFormat>
  <Paragraphs>79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Forma de Onda</vt:lpstr>
      <vt:lpstr>SEMINÁRIO PRO EPS SUS: Fortalecendo a Educação Permanente no Mato Grosso do Sul</vt:lpstr>
      <vt:lpstr>SEMINÁRIO PRO EPS SUS</vt:lpstr>
      <vt:lpstr>SEMINÁRIO PRO EPS SUS</vt:lpstr>
      <vt:lpstr>SEMINÁRIO PRO EPS SUS</vt:lpstr>
      <vt:lpstr>SEMINÁRIO PRO EPS SUS</vt:lpstr>
      <vt:lpstr>SEMINÁRIO PRO EPS SUS</vt:lpstr>
      <vt:lpstr>SEMINÁRIO PRO EPS SUS</vt:lpstr>
      <vt:lpstr>Apresentação do PowerPoint</vt:lpstr>
    </vt:vector>
  </TitlesOfParts>
  <Company>SEFAZ-MS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Marcia Naomi Santos Higashij</dc:creator>
  <cp:lastModifiedBy>User</cp:lastModifiedBy>
  <cp:revision>21</cp:revision>
  <dcterms:created xsi:type="dcterms:W3CDTF">2018-11-23T10:29:44Z</dcterms:created>
  <dcterms:modified xsi:type="dcterms:W3CDTF">2018-11-28T16:36:15Z</dcterms:modified>
</cp:coreProperties>
</file>